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90" r:id="rId3"/>
    <p:sldId id="287" r:id="rId4"/>
    <p:sldId id="318" r:id="rId5"/>
    <p:sldId id="261" r:id="rId6"/>
    <p:sldId id="262" r:id="rId7"/>
    <p:sldId id="293" r:id="rId8"/>
    <p:sldId id="263" r:id="rId9"/>
    <p:sldId id="264" r:id="rId10"/>
    <p:sldId id="336" r:id="rId11"/>
    <p:sldId id="265" r:id="rId12"/>
    <p:sldId id="319" r:id="rId13"/>
    <p:sldId id="266" r:id="rId14"/>
    <p:sldId id="332" r:id="rId15"/>
    <p:sldId id="320" r:id="rId16"/>
    <p:sldId id="267" r:id="rId17"/>
    <p:sldId id="268" r:id="rId18"/>
    <p:sldId id="297" r:id="rId19"/>
    <p:sldId id="327" r:id="rId20"/>
    <p:sldId id="321" r:id="rId21"/>
    <p:sldId id="322" r:id="rId22"/>
    <p:sldId id="323" r:id="rId23"/>
    <p:sldId id="328" r:id="rId24"/>
    <p:sldId id="324" r:id="rId25"/>
    <p:sldId id="325" r:id="rId26"/>
    <p:sldId id="326" r:id="rId27"/>
    <p:sldId id="331" r:id="rId28"/>
    <p:sldId id="333" r:id="rId29"/>
    <p:sldId id="330" r:id="rId30"/>
    <p:sldId id="337" r:id="rId31"/>
    <p:sldId id="278" r:id="rId32"/>
    <p:sldId id="279" r:id="rId33"/>
    <p:sldId id="280" r:id="rId34"/>
    <p:sldId id="281" r:id="rId35"/>
    <p:sldId id="302" r:id="rId36"/>
    <p:sldId id="309" r:id="rId37"/>
    <p:sldId id="310" r:id="rId38"/>
    <p:sldId id="311" r:id="rId39"/>
    <p:sldId id="314" r:id="rId40"/>
    <p:sldId id="312" r:id="rId41"/>
    <p:sldId id="313" r:id="rId42"/>
    <p:sldId id="315" r:id="rId43"/>
    <p:sldId id="299" r:id="rId44"/>
    <p:sldId id="308" r:id="rId45"/>
    <p:sldId id="316" r:id="rId46"/>
    <p:sldId id="317" r:id="rId47"/>
    <p:sldId id="307" r:id="rId48"/>
    <p:sldId id="306" r:id="rId49"/>
    <p:sldId id="305" r:id="rId50"/>
    <p:sldId id="304" r:id="rId51"/>
    <p:sldId id="334" r:id="rId52"/>
    <p:sldId id="303" r:id="rId53"/>
    <p:sldId id="282" r:id="rId54"/>
    <p:sldId id="283" r:id="rId55"/>
    <p:sldId id="284" r:id="rId56"/>
    <p:sldId id="285" r:id="rId57"/>
    <p:sldId id="286" r:id="rId58"/>
    <p:sldId id="288" r:id="rId59"/>
    <p:sldId id="289" r:id="rId60"/>
    <p:sldId id="335" r:id="rId61"/>
    <p:sldId id="25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p:cViewPr varScale="1">
        <p:scale>
          <a:sx n="100" d="100"/>
          <a:sy n="100" d="100"/>
        </p:scale>
        <p:origin x="7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B30A5-3803-4327-98E2-AD11E37D9E9B}" type="datetimeFigureOut">
              <a:rPr lang="en-US" smtClean="0"/>
              <a:t>7/9/2021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48107-01E5-4B9B-81DE-F0A72935FF8D}" type="slidenum">
              <a:rPr lang="en-US" smtClean="0"/>
              <a:t>‹#›</a:t>
            </a:fld>
            <a:endParaRPr lang="en-US"/>
          </a:p>
        </p:txBody>
      </p:sp>
    </p:spTree>
    <p:extLst>
      <p:ext uri="{BB962C8B-B14F-4D97-AF65-F5344CB8AC3E}">
        <p14:creationId xmlns:p14="http://schemas.microsoft.com/office/powerpoint/2010/main" val="235967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48107-01E5-4B9B-81DE-F0A72935FF8D}" type="slidenum">
              <a:rPr lang="en-US" smtClean="0"/>
              <a:t>1</a:t>
            </a:fld>
            <a:endParaRPr lang="en-US"/>
          </a:p>
        </p:txBody>
      </p:sp>
    </p:spTree>
    <p:extLst>
      <p:ext uri="{BB962C8B-B14F-4D97-AF65-F5344CB8AC3E}">
        <p14:creationId xmlns:p14="http://schemas.microsoft.com/office/powerpoint/2010/main" val="44183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0067FA-F66E-483F-9064-6BE4A3419127}"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89265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254001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106362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067FA-F66E-483F-9064-6BE4A3419127}"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142059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067FA-F66E-483F-9064-6BE4A3419127}"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416998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067FA-F66E-483F-9064-6BE4A3419127}"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62848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067FA-F66E-483F-9064-6BE4A3419127}"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54532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067FA-F66E-483F-9064-6BE4A3419127}"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93781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067FA-F66E-483F-9064-6BE4A3419127}"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372092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067FA-F66E-483F-9064-6BE4A3419127}"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283173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067FA-F66E-483F-9064-6BE4A3419127}"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ABC4E-FFFD-448B-AA6A-E3A5704D9B90}" type="slidenum">
              <a:rPr lang="en-US" smtClean="0"/>
              <a:t>‹#›</a:t>
            </a:fld>
            <a:endParaRPr lang="en-US"/>
          </a:p>
        </p:txBody>
      </p:sp>
    </p:spTree>
    <p:extLst>
      <p:ext uri="{BB962C8B-B14F-4D97-AF65-F5344CB8AC3E}">
        <p14:creationId xmlns:p14="http://schemas.microsoft.com/office/powerpoint/2010/main" val="9758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067FA-F66E-483F-9064-6BE4A3419127}" type="datetimeFigureOut">
              <a:rPr lang="en-US" smtClean="0"/>
              <a:t>7/9/2021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ABC4E-FFFD-448B-AA6A-E3A5704D9B90}" type="slidenum">
              <a:rPr lang="en-US" smtClean="0"/>
              <a:t>‹#›</a:t>
            </a:fld>
            <a:endParaRPr lang="en-US"/>
          </a:p>
        </p:txBody>
      </p:sp>
    </p:spTree>
    <p:extLst>
      <p:ext uri="{BB962C8B-B14F-4D97-AF65-F5344CB8AC3E}">
        <p14:creationId xmlns:p14="http://schemas.microsoft.com/office/powerpoint/2010/main" val="272899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glenn.heaney@calverthealthmed.org" TargetMode="External"/><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ublic Relations\MARKETING\PROJECT FILES\Marketing\ReBranding\Templates\PotentialPP\templat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200" y="1600200"/>
            <a:ext cx="7239000" cy="1470025"/>
          </a:xfrm>
        </p:spPr>
        <p:txBody>
          <a:bodyPr/>
          <a:lstStyle/>
          <a:p>
            <a:r>
              <a:rPr lang="en-US" dirty="0"/>
              <a:t>MEDITECH Expanse</a:t>
            </a:r>
            <a:br>
              <a:rPr lang="en-US" dirty="0"/>
            </a:br>
            <a:r>
              <a:rPr lang="en-US" dirty="0"/>
              <a:t>ED Provider Training</a:t>
            </a:r>
          </a:p>
        </p:txBody>
      </p:sp>
      <p:sp>
        <p:nvSpPr>
          <p:cNvPr id="3" name="Subtitle 2"/>
          <p:cNvSpPr>
            <a:spLocks noGrp="1"/>
          </p:cNvSpPr>
          <p:nvPr>
            <p:ph type="subTitle" idx="1"/>
          </p:nvPr>
        </p:nvSpPr>
        <p:spPr>
          <a:xfrm>
            <a:off x="1981200" y="3276600"/>
            <a:ext cx="6400800" cy="1752600"/>
          </a:xfrm>
        </p:spPr>
        <p:txBody>
          <a:bodyPr/>
          <a:lstStyle/>
          <a:p>
            <a:r>
              <a:rPr lang="en-US" dirty="0"/>
              <a:t>Web Based EHR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74" y="368799"/>
            <a:ext cx="4495800" cy="785266"/>
          </a:xfrm>
          <a:prstGeom prst="rect">
            <a:avLst/>
          </a:prstGeom>
        </p:spPr>
      </p:pic>
    </p:spTree>
    <p:extLst>
      <p:ext uri="{BB962C8B-B14F-4D97-AF65-F5344CB8AC3E}">
        <p14:creationId xmlns:p14="http://schemas.microsoft.com/office/powerpoint/2010/main" val="428183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292A16-B821-4F15-965D-C43980BE5C89}"/>
              </a:ext>
            </a:extLst>
          </p:cNvPr>
          <p:cNvSpPr>
            <a:spLocks noGrp="1"/>
          </p:cNvSpPr>
          <p:nvPr>
            <p:ph type="title"/>
          </p:nvPr>
        </p:nvSpPr>
        <p:spPr/>
        <p:txBody>
          <a:bodyPr/>
          <a:lstStyle/>
          <a:p>
            <a:r>
              <a:rPr lang="en-US" dirty="0"/>
              <a:t>Web ED Tracker</a:t>
            </a:r>
          </a:p>
        </p:txBody>
      </p:sp>
      <p:sp>
        <p:nvSpPr>
          <p:cNvPr id="3" name="Text Placeholder 2">
            <a:extLst>
              <a:ext uri="{FF2B5EF4-FFF2-40B4-BE49-F238E27FC236}">
                <a16:creationId xmlns:a16="http://schemas.microsoft.com/office/drawing/2014/main" id="{6E8353B1-8D3A-4AB6-B609-734755AA3BD9}"/>
              </a:ext>
            </a:extLst>
          </p:cNvPr>
          <p:cNvSpPr>
            <a:spLocks noGrp="1"/>
          </p:cNvSpPr>
          <p:nvPr>
            <p:ph type="body" idx="1"/>
          </p:nvPr>
        </p:nvSpPr>
        <p:spPr/>
        <p:txBody>
          <a:bodyPr/>
          <a:lstStyle/>
          <a:p>
            <a:r>
              <a:rPr lang="en-US" dirty="0"/>
              <a:t>Introduction to the Web ED Tracker</a:t>
            </a:r>
          </a:p>
        </p:txBody>
      </p:sp>
    </p:spTree>
    <p:extLst>
      <p:ext uri="{BB962C8B-B14F-4D97-AF65-F5344CB8AC3E}">
        <p14:creationId xmlns:p14="http://schemas.microsoft.com/office/powerpoint/2010/main" val="280146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Web ED Tracker 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We will systematically review the sections of the display</a:t>
            </a:r>
          </a:p>
          <a:p>
            <a:r>
              <a:rPr lang="en-US" dirty="0"/>
              <a:t>“My List” is the default Tab</a:t>
            </a:r>
          </a:p>
        </p:txBody>
      </p:sp>
      <p:pic>
        <p:nvPicPr>
          <p:cNvPr id="3" name="Picture 2">
            <a:extLst>
              <a:ext uri="{FF2B5EF4-FFF2-40B4-BE49-F238E27FC236}">
                <a16:creationId xmlns:a16="http://schemas.microsoft.com/office/drawing/2014/main" id="{07B47581-88FF-45C7-B09A-291185EA1060}"/>
              </a:ext>
            </a:extLst>
          </p:cNvPr>
          <p:cNvPicPr>
            <a:picLocks noChangeAspect="1"/>
          </p:cNvPicPr>
          <p:nvPr/>
        </p:nvPicPr>
        <p:blipFill>
          <a:blip r:embed="rId3"/>
          <a:stretch>
            <a:fillRect/>
          </a:stretch>
        </p:blipFill>
        <p:spPr>
          <a:xfrm>
            <a:off x="457200" y="3772509"/>
            <a:ext cx="8229600" cy="2353654"/>
          </a:xfrm>
          <a:prstGeom prst="rect">
            <a:avLst/>
          </a:prstGeom>
        </p:spPr>
      </p:pic>
    </p:spTree>
    <p:extLst>
      <p:ext uri="{BB962C8B-B14F-4D97-AF65-F5344CB8AC3E}">
        <p14:creationId xmlns:p14="http://schemas.microsoft.com/office/powerpoint/2010/main" val="14912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Home Screen navigation</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The Navigation may alter slightly as options are chosen</a:t>
            </a:r>
          </a:p>
        </p:txBody>
      </p:sp>
      <p:pic>
        <p:nvPicPr>
          <p:cNvPr id="3" name="Picture 2">
            <a:extLst>
              <a:ext uri="{FF2B5EF4-FFF2-40B4-BE49-F238E27FC236}">
                <a16:creationId xmlns:a16="http://schemas.microsoft.com/office/drawing/2014/main" id="{07B47581-88FF-45C7-B09A-291185EA1060}"/>
              </a:ext>
            </a:extLst>
          </p:cNvPr>
          <p:cNvPicPr>
            <a:picLocks noChangeAspect="1"/>
          </p:cNvPicPr>
          <p:nvPr/>
        </p:nvPicPr>
        <p:blipFill>
          <a:blip r:embed="rId3"/>
          <a:stretch>
            <a:fillRect/>
          </a:stretch>
        </p:blipFill>
        <p:spPr>
          <a:xfrm>
            <a:off x="457200" y="3772509"/>
            <a:ext cx="8229600" cy="2353654"/>
          </a:xfrm>
          <a:prstGeom prst="rect">
            <a:avLst/>
          </a:prstGeom>
        </p:spPr>
      </p:pic>
      <p:sp>
        <p:nvSpPr>
          <p:cNvPr id="2" name="Rectangle 1">
            <a:extLst>
              <a:ext uri="{FF2B5EF4-FFF2-40B4-BE49-F238E27FC236}">
                <a16:creationId xmlns:a16="http://schemas.microsoft.com/office/drawing/2014/main" id="{63ECB5C5-2CE1-4B5A-BAC1-915D80840376}"/>
              </a:ext>
            </a:extLst>
          </p:cNvPr>
          <p:cNvSpPr/>
          <p:nvPr/>
        </p:nvSpPr>
        <p:spPr>
          <a:xfrm>
            <a:off x="457200" y="3772509"/>
            <a:ext cx="8229600" cy="34229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524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Navigation Bar Buttons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a:xfrm>
            <a:off x="2362200" y="1600200"/>
            <a:ext cx="6324600" cy="4525963"/>
          </a:xfrm>
        </p:spPr>
        <p:txBody>
          <a:bodyPr>
            <a:normAutofit fontScale="40000" lnSpcReduction="20000"/>
          </a:bodyPr>
          <a:lstStyle/>
          <a:p>
            <a:r>
              <a:rPr lang="en-US" dirty="0"/>
              <a:t>Return To – Button allows you to close all open charts or completely out of Expanse. Failure to use the “Close All” option will leave your session open in the background and could contribute to system issues and slowness.</a:t>
            </a:r>
          </a:p>
          <a:p>
            <a:pPr marL="0" indent="0">
              <a:buNone/>
            </a:pPr>
            <a:endParaRPr lang="en-US" sz="600" dirty="0"/>
          </a:p>
          <a:p>
            <a:r>
              <a:rPr lang="en-US" dirty="0"/>
              <a:t>Home – The Home button will take you back to your list of patients (previous window still open). Option to toggle to Ambulatory/ED views</a:t>
            </a:r>
          </a:p>
          <a:p>
            <a:pPr marL="0" indent="0">
              <a:buNone/>
            </a:pPr>
            <a:endParaRPr lang="en-US" sz="1500" dirty="0"/>
          </a:p>
          <a:p>
            <a:r>
              <a:rPr lang="en-US" dirty="0"/>
              <a:t>Chart – Opens the chart of the patient highlighted on the tracker</a:t>
            </a:r>
          </a:p>
          <a:p>
            <a:pPr marL="0" indent="0">
              <a:buNone/>
            </a:pPr>
            <a:endParaRPr lang="en-US" sz="1500" dirty="0"/>
          </a:p>
          <a:p>
            <a:r>
              <a:rPr lang="en-US" dirty="0"/>
              <a:t>Document – Create or edit documents</a:t>
            </a:r>
          </a:p>
          <a:p>
            <a:pPr marL="0" indent="0">
              <a:buNone/>
            </a:pPr>
            <a:endParaRPr lang="en-US" sz="2300" dirty="0"/>
          </a:p>
          <a:p>
            <a:r>
              <a:rPr lang="en-US" dirty="0"/>
              <a:t>Orders – Place or review orders, Reconcile, Transfer</a:t>
            </a:r>
          </a:p>
          <a:p>
            <a:pPr marL="0" indent="0">
              <a:buNone/>
            </a:pPr>
            <a:endParaRPr lang="en-US" sz="2800" dirty="0"/>
          </a:p>
          <a:p>
            <a:r>
              <a:rPr lang="en-US" dirty="0"/>
              <a:t>Discharge – Universal Discharge</a:t>
            </a:r>
          </a:p>
          <a:p>
            <a:pPr marL="0" indent="0">
              <a:buNone/>
            </a:pPr>
            <a:endParaRPr lang="en-US" sz="3500" dirty="0"/>
          </a:p>
          <a:p>
            <a:r>
              <a:rPr lang="en-US" dirty="0"/>
              <a:t>Sign – Sign queue, to sign orders or documents. Number in corner indicates the number to sign</a:t>
            </a:r>
          </a:p>
          <a:p>
            <a:pPr marL="0" indent="0">
              <a:buNone/>
            </a:pPr>
            <a:endParaRPr lang="en-US" sz="800" dirty="0"/>
          </a:p>
          <a:p>
            <a:r>
              <a:rPr lang="en-US" dirty="0"/>
              <a:t>Workload – Displays deficiencies, queries etc. Web version of “message/Task System”</a:t>
            </a:r>
          </a:p>
          <a:p>
            <a:pPr marL="0" indent="0">
              <a:buNone/>
            </a:pPr>
            <a:endParaRPr lang="en-US" sz="2800" dirty="0"/>
          </a:p>
          <a:p>
            <a:r>
              <a:rPr lang="en-US" dirty="0"/>
              <a:t>Menu – Change PIN, Access External links, Manage Typical, launch chart Viewer Etc.</a:t>
            </a:r>
          </a:p>
          <a:p>
            <a:pPr marL="0" indent="0">
              <a:buNone/>
            </a:pPr>
            <a:endParaRPr lang="en-US" sz="4000" dirty="0"/>
          </a:p>
          <a:p>
            <a:r>
              <a:rPr lang="en-US" dirty="0"/>
              <a:t>Gear Icon – “Report an Issue” to create snapshot when issue occurs  (= “Shift” + “F5”)</a:t>
            </a:r>
          </a:p>
          <a:p>
            <a:pPr marL="0" indent="0">
              <a:buNone/>
            </a:pPr>
            <a:endParaRPr lang="en-US" sz="4000" dirty="0"/>
          </a:p>
          <a:p>
            <a:r>
              <a:rPr lang="en-US" dirty="0"/>
              <a:t>Close – Closes displayed window. Can exit Expanse if all windows are closed this way</a:t>
            </a:r>
          </a:p>
        </p:txBody>
      </p:sp>
      <p:pic>
        <p:nvPicPr>
          <p:cNvPr id="2" name="Picture 1">
            <a:extLst>
              <a:ext uri="{FF2B5EF4-FFF2-40B4-BE49-F238E27FC236}">
                <a16:creationId xmlns:a16="http://schemas.microsoft.com/office/drawing/2014/main" id="{7EF39E51-2C0B-4F6D-A5D1-65389B112ECB}"/>
              </a:ext>
            </a:extLst>
          </p:cNvPr>
          <p:cNvPicPr>
            <a:picLocks noChangeAspect="1"/>
          </p:cNvPicPr>
          <p:nvPr/>
        </p:nvPicPr>
        <p:blipFill>
          <a:blip r:embed="rId3"/>
          <a:stretch>
            <a:fillRect/>
          </a:stretch>
        </p:blipFill>
        <p:spPr>
          <a:xfrm>
            <a:off x="466625" y="1533452"/>
            <a:ext cx="714475" cy="523948"/>
          </a:xfrm>
          <a:prstGeom prst="rect">
            <a:avLst/>
          </a:prstGeom>
        </p:spPr>
      </p:pic>
      <p:pic>
        <p:nvPicPr>
          <p:cNvPr id="3" name="Picture 2">
            <a:extLst>
              <a:ext uri="{FF2B5EF4-FFF2-40B4-BE49-F238E27FC236}">
                <a16:creationId xmlns:a16="http://schemas.microsoft.com/office/drawing/2014/main" id="{184837DC-9D09-43F2-9F5E-0F6473C0C6A9}"/>
              </a:ext>
            </a:extLst>
          </p:cNvPr>
          <p:cNvPicPr>
            <a:picLocks noChangeAspect="1"/>
          </p:cNvPicPr>
          <p:nvPr/>
        </p:nvPicPr>
        <p:blipFill>
          <a:blip r:embed="rId4"/>
          <a:stretch>
            <a:fillRect/>
          </a:stretch>
        </p:blipFill>
        <p:spPr>
          <a:xfrm>
            <a:off x="1266672" y="2057400"/>
            <a:ext cx="1095528" cy="495369"/>
          </a:xfrm>
          <a:prstGeom prst="rect">
            <a:avLst/>
          </a:prstGeom>
        </p:spPr>
      </p:pic>
      <p:pic>
        <p:nvPicPr>
          <p:cNvPr id="4" name="Picture 3">
            <a:extLst>
              <a:ext uri="{FF2B5EF4-FFF2-40B4-BE49-F238E27FC236}">
                <a16:creationId xmlns:a16="http://schemas.microsoft.com/office/drawing/2014/main" id="{D53CF9B4-B8D2-4CC0-BD52-B0B78E6813F2}"/>
              </a:ext>
            </a:extLst>
          </p:cNvPr>
          <p:cNvPicPr>
            <a:picLocks noChangeAspect="1"/>
          </p:cNvPicPr>
          <p:nvPr/>
        </p:nvPicPr>
        <p:blipFill>
          <a:blip r:embed="rId5"/>
          <a:stretch>
            <a:fillRect/>
          </a:stretch>
        </p:blipFill>
        <p:spPr>
          <a:xfrm>
            <a:off x="452253" y="2438400"/>
            <a:ext cx="771633" cy="485843"/>
          </a:xfrm>
          <a:prstGeom prst="rect">
            <a:avLst/>
          </a:prstGeom>
        </p:spPr>
      </p:pic>
      <p:pic>
        <p:nvPicPr>
          <p:cNvPr id="7" name="Picture 6">
            <a:extLst>
              <a:ext uri="{FF2B5EF4-FFF2-40B4-BE49-F238E27FC236}">
                <a16:creationId xmlns:a16="http://schemas.microsoft.com/office/drawing/2014/main" id="{7799B92E-6E45-47DA-8CC8-F6E1DAABE461}"/>
              </a:ext>
            </a:extLst>
          </p:cNvPr>
          <p:cNvPicPr>
            <a:picLocks noChangeAspect="1"/>
          </p:cNvPicPr>
          <p:nvPr/>
        </p:nvPicPr>
        <p:blipFill>
          <a:blip r:embed="rId6"/>
          <a:stretch>
            <a:fillRect/>
          </a:stretch>
        </p:blipFill>
        <p:spPr>
          <a:xfrm>
            <a:off x="1594447" y="2735331"/>
            <a:ext cx="762106" cy="485843"/>
          </a:xfrm>
          <a:prstGeom prst="rect">
            <a:avLst/>
          </a:prstGeom>
        </p:spPr>
      </p:pic>
      <p:pic>
        <p:nvPicPr>
          <p:cNvPr id="8" name="Picture 7">
            <a:extLst>
              <a:ext uri="{FF2B5EF4-FFF2-40B4-BE49-F238E27FC236}">
                <a16:creationId xmlns:a16="http://schemas.microsoft.com/office/drawing/2014/main" id="{5529FB5A-BEA9-4DDF-83D7-79EE7B281D40}"/>
              </a:ext>
            </a:extLst>
          </p:cNvPr>
          <p:cNvPicPr>
            <a:picLocks noChangeAspect="1"/>
          </p:cNvPicPr>
          <p:nvPr/>
        </p:nvPicPr>
        <p:blipFill>
          <a:blip r:embed="rId7"/>
          <a:stretch>
            <a:fillRect/>
          </a:stretch>
        </p:blipFill>
        <p:spPr>
          <a:xfrm>
            <a:off x="428520" y="3122694"/>
            <a:ext cx="762106" cy="476316"/>
          </a:xfrm>
          <a:prstGeom prst="rect">
            <a:avLst/>
          </a:prstGeom>
        </p:spPr>
      </p:pic>
      <p:pic>
        <p:nvPicPr>
          <p:cNvPr id="9" name="Picture 8">
            <a:extLst>
              <a:ext uri="{FF2B5EF4-FFF2-40B4-BE49-F238E27FC236}">
                <a16:creationId xmlns:a16="http://schemas.microsoft.com/office/drawing/2014/main" id="{DE23A934-C6BD-4331-A09D-4E9BD9BBCEFD}"/>
              </a:ext>
            </a:extLst>
          </p:cNvPr>
          <p:cNvPicPr>
            <a:picLocks noChangeAspect="1"/>
          </p:cNvPicPr>
          <p:nvPr/>
        </p:nvPicPr>
        <p:blipFill>
          <a:blip r:embed="rId8"/>
          <a:stretch>
            <a:fillRect/>
          </a:stretch>
        </p:blipFill>
        <p:spPr>
          <a:xfrm>
            <a:off x="1619145" y="3457429"/>
            <a:ext cx="743054" cy="485843"/>
          </a:xfrm>
          <a:prstGeom prst="rect">
            <a:avLst/>
          </a:prstGeom>
        </p:spPr>
      </p:pic>
      <p:pic>
        <p:nvPicPr>
          <p:cNvPr id="10" name="Picture 9">
            <a:extLst>
              <a:ext uri="{FF2B5EF4-FFF2-40B4-BE49-F238E27FC236}">
                <a16:creationId xmlns:a16="http://schemas.microsoft.com/office/drawing/2014/main" id="{B4D1B261-DE06-4E74-B12B-50018C398268}"/>
              </a:ext>
            </a:extLst>
          </p:cNvPr>
          <p:cNvPicPr>
            <a:picLocks noChangeAspect="1"/>
          </p:cNvPicPr>
          <p:nvPr/>
        </p:nvPicPr>
        <p:blipFill>
          <a:blip r:embed="rId9"/>
          <a:stretch>
            <a:fillRect/>
          </a:stretch>
        </p:blipFill>
        <p:spPr>
          <a:xfrm>
            <a:off x="442808" y="3853111"/>
            <a:ext cx="762106" cy="495369"/>
          </a:xfrm>
          <a:prstGeom prst="rect">
            <a:avLst/>
          </a:prstGeom>
        </p:spPr>
      </p:pic>
      <p:pic>
        <p:nvPicPr>
          <p:cNvPr id="11" name="Picture 10">
            <a:extLst>
              <a:ext uri="{FF2B5EF4-FFF2-40B4-BE49-F238E27FC236}">
                <a16:creationId xmlns:a16="http://schemas.microsoft.com/office/drawing/2014/main" id="{DE358C41-79F3-428A-996C-0A206848B63A}"/>
              </a:ext>
            </a:extLst>
          </p:cNvPr>
          <p:cNvPicPr>
            <a:picLocks noChangeAspect="1"/>
          </p:cNvPicPr>
          <p:nvPr/>
        </p:nvPicPr>
        <p:blipFill>
          <a:blip r:embed="rId10"/>
          <a:stretch>
            <a:fillRect/>
          </a:stretch>
        </p:blipFill>
        <p:spPr>
          <a:xfrm>
            <a:off x="1594447" y="4230678"/>
            <a:ext cx="771633" cy="495369"/>
          </a:xfrm>
          <a:prstGeom prst="rect">
            <a:avLst/>
          </a:prstGeom>
        </p:spPr>
      </p:pic>
      <p:pic>
        <p:nvPicPr>
          <p:cNvPr id="12" name="Picture 11">
            <a:extLst>
              <a:ext uri="{FF2B5EF4-FFF2-40B4-BE49-F238E27FC236}">
                <a16:creationId xmlns:a16="http://schemas.microsoft.com/office/drawing/2014/main" id="{1F735625-F84D-4A86-9CCF-BBDB49B96231}"/>
              </a:ext>
            </a:extLst>
          </p:cNvPr>
          <p:cNvPicPr>
            <a:picLocks noChangeAspect="1"/>
          </p:cNvPicPr>
          <p:nvPr/>
        </p:nvPicPr>
        <p:blipFill>
          <a:blip r:embed="rId11"/>
          <a:stretch>
            <a:fillRect/>
          </a:stretch>
        </p:blipFill>
        <p:spPr>
          <a:xfrm>
            <a:off x="457098" y="4654419"/>
            <a:ext cx="733527" cy="495369"/>
          </a:xfrm>
          <a:prstGeom prst="rect">
            <a:avLst/>
          </a:prstGeom>
        </p:spPr>
      </p:pic>
      <p:pic>
        <p:nvPicPr>
          <p:cNvPr id="13" name="Picture 12">
            <a:extLst>
              <a:ext uri="{FF2B5EF4-FFF2-40B4-BE49-F238E27FC236}">
                <a16:creationId xmlns:a16="http://schemas.microsoft.com/office/drawing/2014/main" id="{21C35B86-B16E-40E5-AA20-267D1AB4F21E}"/>
              </a:ext>
            </a:extLst>
          </p:cNvPr>
          <p:cNvPicPr>
            <a:picLocks noChangeAspect="1"/>
          </p:cNvPicPr>
          <p:nvPr/>
        </p:nvPicPr>
        <p:blipFill>
          <a:blip r:embed="rId12"/>
          <a:stretch>
            <a:fillRect/>
          </a:stretch>
        </p:blipFill>
        <p:spPr>
          <a:xfrm>
            <a:off x="1861185" y="5065012"/>
            <a:ext cx="504895" cy="495369"/>
          </a:xfrm>
          <a:prstGeom prst="rect">
            <a:avLst/>
          </a:prstGeom>
        </p:spPr>
      </p:pic>
      <p:pic>
        <p:nvPicPr>
          <p:cNvPr id="14" name="Picture 13">
            <a:extLst>
              <a:ext uri="{FF2B5EF4-FFF2-40B4-BE49-F238E27FC236}">
                <a16:creationId xmlns:a16="http://schemas.microsoft.com/office/drawing/2014/main" id="{33D72462-088C-4BF4-B8A8-87A0550B575D}"/>
              </a:ext>
            </a:extLst>
          </p:cNvPr>
          <p:cNvPicPr>
            <a:picLocks noChangeAspect="1"/>
          </p:cNvPicPr>
          <p:nvPr/>
        </p:nvPicPr>
        <p:blipFill>
          <a:blip r:embed="rId13"/>
          <a:stretch>
            <a:fillRect/>
          </a:stretch>
        </p:blipFill>
        <p:spPr>
          <a:xfrm>
            <a:off x="452335" y="5468863"/>
            <a:ext cx="743054" cy="495369"/>
          </a:xfrm>
          <a:prstGeom prst="rect">
            <a:avLst/>
          </a:prstGeom>
        </p:spPr>
      </p:pic>
    </p:spTree>
    <p:extLst>
      <p:ext uri="{BB962C8B-B14F-4D97-AF65-F5344CB8AC3E}">
        <p14:creationId xmlns:p14="http://schemas.microsoft.com/office/powerpoint/2010/main" val="22249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500"/>
                                        <p:tgtEl>
                                          <p:spTgt spid="6">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Effect transition="in" filter="fade">
                                      <p:cBhvr>
                                        <p:cTn id="79" dur="500"/>
                                        <p:tgtEl>
                                          <p:spTgt spid="6">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6">
                                            <p:txEl>
                                              <p:pRg st="14" end="14"/>
                                            </p:txEl>
                                          </p:spTgt>
                                        </p:tgtEl>
                                        <p:attrNameLst>
                                          <p:attrName>style.visibility</p:attrName>
                                        </p:attrNameLst>
                                      </p:cBhvr>
                                      <p:to>
                                        <p:strVal val="visible"/>
                                      </p:to>
                                    </p:set>
                                    <p:animEffect transition="in" filter="fade">
                                      <p:cBhvr>
                                        <p:cTn id="90" dur="500"/>
                                        <p:tgtEl>
                                          <p:spTgt spid="6">
                                            <p:txEl>
                                              <p:pRg st="14" end="1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
                                            <p:txEl>
                                              <p:pRg st="16" end="16"/>
                                            </p:txEl>
                                          </p:spTgt>
                                        </p:tgtEl>
                                        <p:attrNameLst>
                                          <p:attrName>style.visibility</p:attrName>
                                        </p:attrNameLst>
                                      </p:cBhvr>
                                      <p:to>
                                        <p:strVal val="visible"/>
                                      </p:to>
                                    </p:set>
                                    <p:animEffect transition="in" filter="fade">
                                      <p:cBhvr>
                                        <p:cTn id="101" dur="500"/>
                                        <p:tgtEl>
                                          <p:spTgt spid="6">
                                            <p:txEl>
                                              <p:pRg st="16" end="16"/>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fill="hold"/>
                                        <p:tgtEl>
                                          <p:spTgt spid="13"/>
                                        </p:tgtEl>
                                        <p:attrNameLst>
                                          <p:attrName>ppt_x</p:attrName>
                                        </p:attrNameLst>
                                      </p:cBhvr>
                                      <p:tavLst>
                                        <p:tav tm="0">
                                          <p:val>
                                            <p:strVal val="#ppt_x"/>
                                          </p:val>
                                        </p:tav>
                                        <p:tav tm="100000">
                                          <p:val>
                                            <p:strVal val="#ppt_x"/>
                                          </p:val>
                                        </p:tav>
                                      </p:tavLst>
                                    </p:anim>
                                    <p:anim calcmode="lin" valueType="num">
                                      <p:cBhvr additive="base">
                                        <p:cTn id="10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
                                            <p:txEl>
                                              <p:pRg st="18" end="18"/>
                                            </p:txEl>
                                          </p:spTgt>
                                        </p:tgtEl>
                                        <p:attrNameLst>
                                          <p:attrName>style.visibility</p:attrName>
                                        </p:attrNameLst>
                                      </p:cBhvr>
                                      <p:to>
                                        <p:strVal val="visible"/>
                                      </p:to>
                                    </p:set>
                                    <p:animEffect transition="in" filter="fade">
                                      <p:cBhvr>
                                        <p:cTn id="112" dur="500"/>
                                        <p:tgtEl>
                                          <p:spTgt spid="6">
                                            <p:txEl>
                                              <p:pRg st="18" end="1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additive="base">
                                        <p:cTn id="117" dur="500" fill="hold"/>
                                        <p:tgtEl>
                                          <p:spTgt spid="14"/>
                                        </p:tgtEl>
                                        <p:attrNameLst>
                                          <p:attrName>ppt_x</p:attrName>
                                        </p:attrNameLst>
                                      </p:cBhvr>
                                      <p:tavLst>
                                        <p:tav tm="0">
                                          <p:val>
                                            <p:strVal val="#ppt_x"/>
                                          </p:val>
                                        </p:tav>
                                        <p:tav tm="100000">
                                          <p:val>
                                            <p:strVal val="#ppt_x"/>
                                          </p:val>
                                        </p:tav>
                                      </p:tavLst>
                                    </p:anim>
                                    <p:anim calcmode="lin" valueType="num">
                                      <p:cBhvr additive="base">
                                        <p:cTn id="1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6">
                                            <p:txEl>
                                              <p:pRg st="20" end="20"/>
                                            </p:txEl>
                                          </p:spTgt>
                                        </p:tgtEl>
                                        <p:attrNameLst>
                                          <p:attrName>style.visibility</p:attrName>
                                        </p:attrNameLst>
                                      </p:cBhvr>
                                      <p:to>
                                        <p:strVal val="visible"/>
                                      </p:to>
                                    </p:set>
                                    <p:animEffect transition="in" filter="fade">
                                      <p:cBhvr>
                                        <p:cTn id="123" dur="5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Navigation Bar Buttons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ED specific buttons/Functions</a:t>
            </a:r>
          </a:p>
          <a:p>
            <a:pPr lvl="1"/>
            <a:r>
              <a:rPr lang="en-US" dirty="0"/>
              <a:t>Trackers</a:t>
            </a:r>
          </a:p>
          <a:p>
            <a:pPr lvl="2"/>
            <a:r>
              <a:rPr lang="en-US" dirty="0"/>
              <a:t>Returns you to Tracker Board</a:t>
            </a:r>
          </a:p>
          <a:p>
            <a:pPr lvl="1"/>
            <a:r>
              <a:rPr lang="en-US" dirty="0"/>
              <a:t>Home</a:t>
            </a:r>
          </a:p>
          <a:p>
            <a:pPr lvl="2"/>
            <a:r>
              <a:rPr lang="en-US" dirty="0"/>
              <a:t>Option to toggle to Ambulatory/Acute (Inpatient) views</a:t>
            </a:r>
          </a:p>
          <a:p>
            <a:pPr lvl="2"/>
            <a:r>
              <a:rPr lang="en-US" dirty="0"/>
              <a:t>Puts you on alternative Tracker view (Discussed later)</a:t>
            </a:r>
          </a:p>
          <a:p>
            <a:pPr lvl="2"/>
            <a:endParaRPr lang="en-US" dirty="0"/>
          </a:p>
          <a:p>
            <a:pPr lvl="1"/>
            <a:endParaRPr lang="en-US" dirty="0"/>
          </a:p>
        </p:txBody>
      </p:sp>
      <p:pic>
        <p:nvPicPr>
          <p:cNvPr id="2" name="Picture 1">
            <a:extLst>
              <a:ext uri="{FF2B5EF4-FFF2-40B4-BE49-F238E27FC236}">
                <a16:creationId xmlns:a16="http://schemas.microsoft.com/office/drawing/2014/main" id="{DA613178-56F5-4E05-8327-1A3E9BB0C9C9}"/>
              </a:ext>
            </a:extLst>
          </p:cNvPr>
          <p:cNvPicPr>
            <a:picLocks noChangeAspect="1"/>
          </p:cNvPicPr>
          <p:nvPr/>
        </p:nvPicPr>
        <p:blipFill>
          <a:blip r:embed="rId3"/>
          <a:stretch>
            <a:fillRect/>
          </a:stretch>
        </p:blipFill>
        <p:spPr>
          <a:xfrm>
            <a:off x="7171678" y="2102500"/>
            <a:ext cx="790685" cy="533474"/>
          </a:xfrm>
          <a:prstGeom prst="rect">
            <a:avLst/>
          </a:prstGeom>
        </p:spPr>
      </p:pic>
      <p:pic>
        <p:nvPicPr>
          <p:cNvPr id="3" name="Picture 2">
            <a:extLst>
              <a:ext uri="{FF2B5EF4-FFF2-40B4-BE49-F238E27FC236}">
                <a16:creationId xmlns:a16="http://schemas.microsoft.com/office/drawing/2014/main" id="{584EFB8D-436E-4F5C-9F18-9ABE3D50FC82}"/>
              </a:ext>
            </a:extLst>
          </p:cNvPr>
          <p:cNvPicPr>
            <a:picLocks noChangeAspect="1"/>
          </p:cNvPicPr>
          <p:nvPr/>
        </p:nvPicPr>
        <p:blipFill>
          <a:blip r:embed="rId4"/>
          <a:stretch>
            <a:fillRect/>
          </a:stretch>
        </p:blipFill>
        <p:spPr>
          <a:xfrm>
            <a:off x="6866835" y="3101075"/>
            <a:ext cx="1095528" cy="495369"/>
          </a:xfrm>
          <a:prstGeom prst="rect">
            <a:avLst/>
          </a:prstGeom>
        </p:spPr>
      </p:pic>
      <p:sp>
        <p:nvSpPr>
          <p:cNvPr id="4" name="Rectangle 3">
            <a:extLst>
              <a:ext uri="{FF2B5EF4-FFF2-40B4-BE49-F238E27FC236}">
                <a16:creationId xmlns:a16="http://schemas.microsoft.com/office/drawing/2014/main" id="{AB377696-AF5D-4C0B-96D6-1D73F649FE4C}"/>
              </a:ext>
            </a:extLst>
          </p:cNvPr>
          <p:cNvSpPr/>
          <p:nvPr/>
        </p:nvSpPr>
        <p:spPr>
          <a:xfrm>
            <a:off x="7567020" y="3348759"/>
            <a:ext cx="395343" cy="2476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083B671-6E9F-466A-97C9-AC641D589060}"/>
              </a:ext>
            </a:extLst>
          </p:cNvPr>
          <p:cNvSpPr/>
          <p:nvPr/>
        </p:nvSpPr>
        <p:spPr>
          <a:xfrm>
            <a:off x="6866835" y="3101075"/>
            <a:ext cx="700185" cy="49536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916C6249-310C-4102-9FF7-AB5E7E0B3D47}"/>
              </a:ext>
            </a:extLst>
          </p:cNvPr>
          <p:cNvPicPr>
            <a:picLocks noChangeAspect="1"/>
          </p:cNvPicPr>
          <p:nvPr/>
        </p:nvPicPr>
        <p:blipFill>
          <a:blip r:embed="rId5"/>
          <a:stretch>
            <a:fillRect/>
          </a:stretch>
        </p:blipFill>
        <p:spPr>
          <a:xfrm>
            <a:off x="457200" y="4647539"/>
            <a:ext cx="7239000" cy="1478624"/>
          </a:xfrm>
          <a:prstGeom prst="rect">
            <a:avLst/>
          </a:prstGeom>
        </p:spPr>
      </p:pic>
    </p:spTree>
    <p:extLst>
      <p:ext uri="{BB962C8B-B14F-4D97-AF65-F5344CB8AC3E}">
        <p14:creationId xmlns:p14="http://schemas.microsoft.com/office/powerpoint/2010/main" val="373676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Provider Header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Identifies the logged in provider</a:t>
            </a:r>
          </a:p>
          <a:p>
            <a:r>
              <a:rPr lang="en-US" sz="2800" dirty="0"/>
              <a:t>Allows patients to be searched for</a:t>
            </a:r>
          </a:p>
          <a:p>
            <a:r>
              <a:rPr lang="en-US" sz="2800" dirty="0"/>
              <a:t>Refresh List</a:t>
            </a:r>
          </a:p>
          <a:p>
            <a:r>
              <a:rPr lang="en-US" sz="2800" dirty="0"/>
              <a:t>Admit Request and other options</a:t>
            </a:r>
          </a:p>
        </p:txBody>
      </p:sp>
      <p:pic>
        <p:nvPicPr>
          <p:cNvPr id="3" name="Picture 2">
            <a:extLst>
              <a:ext uri="{FF2B5EF4-FFF2-40B4-BE49-F238E27FC236}">
                <a16:creationId xmlns:a16="http://schemas.microsoft.com/office/drawing/2014/main" id="{07B47581-88FF-45C7-B09A-291185EA1060}"/>
              </a:ext>
            </a:extLst>
          </p:cNvPr>
          <p:cNvPicPr>
            <a:picLocks noChangeAspect="1"/>
          </p:cNvPicPr>
          <p:nvPr/>
        </p:nvPicPr>
        <p:blipFill>
          <a:blip r:embed="rId3"/>
          <a:stretch>
            <a:fillRect/>
          </a:stretch>
        </p:blipFill>
        <p:spPr>
          <a:xfrm>
            <a:off x="457200" y="3772509"/>
            <a:ext cx="8229600" cy="2353654"/>
          </a:xfrm>
          <a:prstGeom prst="rect">
            <a:avLst/>
          </a:prstGeom>
        </p:spPr>
      </p:pic>
      <p:sp>
        <p:nvSpPr>
          <p:cNvPr id="2" name="Rectangle 1">
            <a:extLst>
              <a:ext uri="{FF2B5EF4-FFF2-40B4-BE49-F238E27FC236}">
                <a16:creationId xmlns:a16="http://schemas.microsoft.com/office/drawing/2014/main" id="{63ECB5C5-2CE1-4B5A-BAC1-915D80840376}"/>
              </a:ext>
            </a:extLst>
          </p:cNvPr>
          <p:cNvSpPr/>
          <p:nvPr/>
        </p:nvSpPr>
        <p:spPr>
          <a:xfrm>
            <a:off x="440184" y="4038601"/>
            <a:ext cx="8229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74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Options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While many options display</a:t>
            </a:r>
          </a:p>
          <a:p>
            <a:pPr lvl="1"/>
            <a:r>
              <a:rPr lang="en-US" dirty="0"/>
              <a:t>“Admit Request” is primary option</a:t>
            </a:r>
          </a:p>
          <a:p>
            <a:r>
              <a:rPr lang="en-US" dirty="0"/>
              <a:t>Admit Request</a:t>
            </a:r>
          </a:p>
          <a:p>
            <a:pPr lvl="1"/>
            <a:r>
              <a:rPr lang="en-US" dirty="0"/>
              <a:t>5 Required Fields</a:t>
            </a:r>
          </a:p>
          <a:p>
            <a:pPr lvl="1"/>
            <a:r>
              <a:rPr lang="en-US" dirty="0"/>
              <a:t>Completed for this screen shot</a:t>
            </a:r>
          </a:p>
        </p:txBody>
      </p:sp>
      <p:pic>
        <p:nvPicPr>
          <p:cNvPr id="8" name="Picture 7">
            <a:extLst>
              <a:ext uri="{FF2B5EF4-FFF2-40B4-BE49-F238E27FC236}">
                <a16:creationId xmlns:a16="http://schemas.microsoft.com/office/drawing/2014/main" id="{56E890BB-A1CD-4445-A175-E2EC675C7B9E}"/>
              </a:ext>
            </a:extLst>
          </p:cNvPr>
          <p:cNvPicPr>
            <a:picLocks noChangeAspect="1"/>
          </p:cNvPicPr>
          <p:nvPr/>
        </p:nvPicPr>
        <p:blipFill>
          <a:blip r:embed="rId3"/>
          <a:stretch>
            <a:fillRect/>
          </a:stretch>
        </p:blipFill>
        <p:spPr>
          <a:xfrm>
            <a:off x="6453292" y="1620494"/>
            <a:ext cx="2276793" cy="2353003"/>
          </a:xfrm>
          <a:prstGeom prst="rect">
            <a:avLst/>
          </a:prstGeom>
        </p:spPr>
      </p:pic>
      <p:sp>
        <p:nvSpPr>
          <p:cNvPr id="4" name="Rectangle 3">
            <a:extLst>
              <a:ext uri="{FF2B5EF4-FFF2-40B4-BE49-F238E27FC236}">
                <a16:creationId xmlns:a16="http://schemas.microsoft.com/office/drawing/2014/main" id="{D1B06127-1871-42B8-BCBB-A613ECEDE5B2}"/>
              </a:ext>
            </a:extLst>
          </p:cNvPr>
          <p:cNvSpPr/>
          <p:nvPr/>
        </p:nvSpPr>
        <p:spPr>
          <a:xfrm>
            <a:off x="6453292" y="2657132"/>
            <a:ext cx="1395308"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EB6F833-0419-4BC1-832A-ADC89BE82AFD}"/>
              </a:ext>
            </a:extLst>
          </p:cNvPr>
          <p:cNvSpPr/>
          <p:nvPr/>
        </p:nvSpPr>
        <p:spPr>
          <a:xfrm>
            <a:off x="6453292" y="1600200"/>
            <a:ext cx="480908" cy="39887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2EC5CDB1-C194-4763-9498-4C7F53FBE7E7}"/>
              </a:ext>
            </a:extLst>
          </p:cNvPr>
          <p:cNvPicPr>
            <a:picLocks noChangeAspect="1"/>
          </p:cNvPicPr>
          <p:nvPr/>
        </p:nvPicPr>
        <p:blipFill>
          <a:blip r:embed="rId4"/>
          <a:stretch>
            <a:fillRect/>
          </a:stretch>
        </p:blipFill>
        <p:spPr>
          <a:xfrm>
            <a:off x="457200" y="4241092"/>
            <a:ext cx="4073354" cy="2072812"/>
          </a:xfrm>
          <a:prstGeom prst="rect">
            <a:avLst/>
          </a:prstGeom>
        </p:spPr>
      </p:pic>
      <p:sp>
        <p:nvSpPr>
          <p:cNvPr id="10" name="Rectangle 9">
            <a:extLst>
              <a:ext uri="{FF2B5EF4-FFF2-40B4-BE49-F238E27FC236}">
                <a16:creationId xmlns:a16="http://schemas.microsoft.com/office/drawing/2014/main" id="{A502657C-956A-4016-B517-06B48DE47E02}"/>
              </a:ext>
            </a:extLst>
          </p:cNvPr>
          <p:cNvSpPr/>
          <p:nvPr/>
        </p:nvSpPr>
        <p:spPr>
          <a:xfrm>
            <a:off x="457200" y="4724400"/>
            <a:ext cx="1447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842C0DF4-62AB-466E-873E-F235FB6F189C}"/>
              </a:ext>
            </a:extLst>
          </p:cNvPr>
          <p:cNvSpPr/>
          <p:nvPr/>
        </p:nvSpPr>
        <p:spPr>
          <a:xfrm>
            <a:off x="457200" y="4953000"/>
            <a:ext cx="14478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0238E864-83F0-470C-B235-326BE586FE8F}"/>
              </a:ext>
            </a:extLst>
          </p:cNvPr>
          <p:cNvSpPr/>
          <p:nvPr/>
        </p:nvSpPr>
        <p:spPr>
          <a:xfrm>
            <a:off x="457200" y="5181600"/>
            <a:ext cx="1447800" cy="25470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62F39E6-8714-42A6-9ACE-FF8A9A26238F}"/>
              </a:ext>
            </a:extLst>
          </p:cNvPr>
          <p:cNvSpPr/>
          <p:nvPr/>
        </p:nvSpPr>
        <p:spPr>
          <a:xfrm>
            <a:off x="1066800" y="6031045"/>
            <a:ext cx="1219200" cy="1222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DACFA72D-7225-4901-911B-1316FABCB146}"/>
              </a:ext>
            </a:extLst>
          </p:cNvPr>
          <p:cNvSpPr/>
          <p:nvPr/>
        </p:nvSpPr>
        <p:spPr>
          <a:xfrm>
            <a:off x="1066800" y="6158915"/>
            <a:ext cx="1219200" cy="14981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263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fade">
                                      <p:cBhvr>
                                        <p:cTn id="6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Patient Search</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Enter patient name</a:t>
            </a:r>
          </a:p>
          <a:p>
            <a:r>
              <a:rPr lang="en-US" dirty="0"/>
              <a:t>Resulting pop-up</a:t>
            </a:r>
          </a:p>
          <a:p>
            <a:r>
              <a:rPr lang="en-US" dirty="0"/>
              <a:t>Filters on left pane</a:t>
            </a:r>
          </a:p>
          <a:p>
            <a:r>
              <a:rPr lang="en-US" dirty="0"/>
              <a:t>Select desired patient from list</a:t>
            </a:r>
          </a:p>
        </p:txBody>
      </p:sp>
      <p:pic>
        <p:nvPicPr>
          <p:cNvPr id="2" name="Picture 1">
            <a:extLst>
              <a:ext uri="{FF2B5EF4-FFF2-40B4-BE49-F238E27FC236}">
                <a16:creationId xmlns:a16="http://schemas.microsoft.com/office/drawing/2014/main" id="{05173B27-2B28-4FD8-A4DE-95824DD5CCDF}"/>
              </a:ext>
            </a:extLst>
          </p:cNvPr>
          <p:cNvPicPr>
            <a:picLocks noChangeAspect="1"/>
          </p:cNvPicPr>
          <p:nvPr/>
        </p:nvPicPr>
        <p:blipFill>
          <a:blip r:embed="rId3"/>
          <a:stretch>
            <a:fillRect/>
          </a:stretch>
        </p:blipFill>
        <p:spPr>
          <a:xfrm>
            <a:off x="4953000" y="1752600"/>
            <a:ext cx="3543795" cy="362001"/>
          </a:xfrm>
          <a:prstGeom prst="rect">
            <a:avLst/>
          </a:prstGeom>
        </p:spPr>
      </p:pic>
      <p:pic>
        <p:nvPicPr>
          <p:cNvPr id="3" name="Picture 2">
            <a:extLst>
              <a:ext uri="{FF2B5EF4-FFF2-40B4-BE49-F238E27FC236}">
                <a16:creationId xmlns:a16="http://schemas.microsoft.com/office/drawing/2014/main" id="{DC8C76D5-F068-4654-9035-B08D84D681CB}"/>
              </a:ext>
            </a:extLst>
          </p:cNvPr>
          <p:cNvPicPr>
            <a:picLocks noChangeAspect="1"/>
          </p:cNvPicPr>
          <p:nvPr/>
        </p:nvPicPr>
        <p:blipFill>
          <a:blip r:embed="rId4"/>
          <a:stretch>
            <a:fillRect/>
          </a:stretch>
        </p:blipFill>
        <p:spPr>
          <a:xfrm>
            <a:off x="457200" y="3963066"/>
            <a:ext cx="6096000" cy="2163097"/>
          </a:xfrm>
          <a:prstGeom prst="rect">
            <a:avLst/>
          </a:prstGeom>
        </p:spPr>
      </p:pic>
      <p:sp>
        <p:nvSpPr>
          <p:cNvPr id="4" name="Rectangle 3">
            <a:extLst>
              <a:ext uri="{FF2B5EF4-FFF2-40B4-BE49-F238E27FC236}">
                <a16:creationId xmlns:a16="http://schemas.microsoft.com/office/drawing/2014/main" id="{0B97648C-E132-4B2C-A5C3-E63CDC496E84}"/>
              </a:ext>
            </a:extLst>
          </p:cNvPr>
          <p:cNvSpPr/>
          <p:nvPr/>
        </p:nvSpPr>
        <p:spPr>
          <a:xfrm>
            <a:off x="457200" y="4191000"/>
            <a:ext cx="1371600" cy="19351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52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Tabs</a:t>
            </a:r>
            <a:br>
              <a:rPr lang="en-US" dirty="0"/>
            </a:br>
            <a:r>
              <a:rPr lang="en-US" sz="3600" dirty="0"/>
              <a:t>“Unassigned”</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The starting point to “Sign Up” for patients</a:t>
            </a:r>
          </a:p>
          <a:p>
            <a:r>
              <a:rPr lang="en-US" sz="2400" dirty="0"/>
              <a:t>A Patient Box</a:t>
            </a:r>
          </a:p>
          <a:p>
            <a:r>
              <a:rPr lang="en-US" sz="2400" dirty="0"/>
              <a:t>Pt name/Age/Gender/Chief Complaint (if any)</a:t>
            </a:r>
          </a:p>
          <a:p>
            <a:r>
              <a:rPr lang="en-US" sz="2400" dirty="0"/>
              <a:t>Status</a:t>
            </a:r>
          </a:p>
          <a:p>
            <a:r>
              <a:rPr lang="en-US" sz="2400" dirty="0"/>
              <a:t>Registration Status/Visit #/Stated reason for visit</a:t>
            </a:r>
          </a:p>
          <a:p>
            <a:endParaRPr lang="en-US" sz="2800" dirty="0"/>
          </a:p>
        </p:txBody>
      </p:sp>
      <p:pic>
        <p:nvPicPr>
          <p:cNvPr id="4" name="Picture 3">
            <a:extLst>
              <a:ext uri="{FF2B5EF4-FFF2-40B4-BE49-F238E27FC236}">
                <a16:creationId xmlns:a16="http://schemas.microsoft.com/office/drawing/2014/main" id="{883B9731-5935-4A6F-96C1-8C0734890D55}"/>
              </a:ext>
            </a:extLst>
          </p:cNvPr>
          <p:cNvPicPr>
            <a:picLocks noChangeAspect="1"/>
          </p:cNvPicPr>
          <p:nvPr/>
        </p:nvPicPr>
        <p:blipFill>
          <a:blip r:embed="rId3"/>
          <a:stretch>
            <a:fillRect/>
          </a:stretch>
        </p:blipFill>
        <p:spPr>
          <a:xfrm>
            <a:off x="457200" y="4465995"/>
            <a:ext cx="8229600" cy="1660167"/>
          </a:xfrm>
          <a:prstGeom prst="rect">
            <a:avLst/>
          </a:prstGeom>
        </p:spPr>
      </p:pic>
      <p:sp>
        <p:nvSpPr>
          <p:cNvPr id="7" name="Rectangle 6">
            <a:extLst>
              <a:ext uri="{FF2B5EF4-FFF2-40B4-BE49-F238E27FC236}">
                <a16:creationId xmlns:a16="http://schemas.microsoft.com/office/drawing/2014/main" id="{494F2AC1-D9A4-45B7-A1BB-981501037B5E}"/>
              </a:ext>
            </a:extLst>
          </p:cNvPr>
          <p:cNvSpPr/>
          <p:nvPr/>
        </p:nvSpPr>
        <p:spPr>
          <a:xfrm>
            <a:off x="2057400" y="4465994"/>
            <a:ext cx="1676400" cy="1822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A9DCA91-FEC7-453B-B6E1-970476348614}"/>
              </a:ext>
            </a:extLst>
          </p:cNvPr>
          <p:cNvSpPr/>
          <p:nvPr/>
        </p:nvSpPr>
        <p:spPr>
          <a:xfrm>
            <a:off x="457200" y="4648200"/>
            <a:ext cx="8229600" cy="609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594D870-5B83-4C61-8305-8C794766209E}"/>
              </a:ext>
            </a:extLst>
          </p:cNvPr>
          <p:cNvSpPr/>
          <p:nvPr/>
        </p:nvSpPr>
        <p:spPr>
          <a:xfrm>
            <a:off x="457200" y="4648200"/>
            <a:ext cx="3124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DD6CFE3A-FFF8-46AB-BD22-E724929B5F91}"/>
              </a:ext>
            </a:extLst>
          </p:cNvPr>
          <p:cNvSpPr/>
          <p:nvPr/>
        </p:nvSpPr>
        <p:spPr>
          <a:xfrm>
            <a:off x="457200" y="4800600"/>
            <a:ext cx="6096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5E094026-24BE-4CCE-80C0-11AD0A747BCD}"/>
              </a:ext>
            </a:extLst>
          </p:cNvPr>
          <p:cNvSpPr/>
          <p:nvPr/>
        </p:nvSpPr>
        <p:spPr>
          <a:xfrm>
            <a:off x="1066800" y="4800599"/>
            <a:ext cx="6096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20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Tabs</a:t>
            </a:r>
            <a:br>
              <a:rPr lang="en-US" dirty="0"/>
            </a:br>
            <a:r>
              <a:rPr lang="en-US" sz="3600" dirty="0"/>
              <a:t>“Unassigned”</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Provider Signup Box</a:t>
            </a:r>
          </a:p>
          <a:p>
            <a:r>
              <a:rPr lang="en-US" sz="2400" dirty="0"/>
              <a:t>Document Indicator</a:t>
            </a:r>
          </a:p>
          <a:p>
            <a:r>
              <a:rPr lang="en-US" sz="2400" dirty="0"/>
              <a:t>Time since Registered</a:t>
            </a:r>
          </a:p>
        </p:txBody>
      </p:sp>
      <p:pic>
        <p:nvPicPr>
          <p:cNvPr id="4" name="Picture 3">
            <a:extLst>
              <a:ext uri="{FF2B5EF4-FFF2-40B4-BE49-F238E27FC236}">
                <a16:creationId xmlns:a16="http://schemas.microsoft.com/office/drawing/2014/main" id="{883B9731-5935-4A6F-96C1-8C0734890D55}"/>
              </a:ext>
            </a:extLst>
          </p:cNvPr>
          <p:cNvPicPr>
            <a:picLocks noChangeAspect="1"/>
          </p:cNvPicPr>
          <p:nvPr/>
        </p:nvPicPr>
        <p:blipFill>
          <a:blip r:embed="rId3"/>
          <a:stretch>
            <a:fillRect/>
          </a:stretch>
        </p:blipFill>
        <p:spPr>
          <a:xfrm>
            <a:off x="457200" y="4465995"/>
            <a:ext cx="8229600" cy="1660167"/>
          </a:xfrm>
          <a:prstGeom prst="rect">
            <a:avLst/>
          </a:prstGeom>
        </p:spPr>
      </p:pic>
      <p:sp>
        <p:nvSpPr>
          <p:cNvPr id="7" name="Rectangle 6">
            <a:extLst>
              <a:ext uri="{FF2B5EF4-FFF2-40B4-BE49-F238E27FC236}">
                <a16:creationId xmlns:a16="http://schemas.microsoft.com/office/drawing/2014/main" id="{494F2AC1-D9A4-45B7-A1BB-981501037B5E}"/>
              </a:ext>
            </a:extLst>
          </p:cNvPr>
          <p:cNvSpPr/>
          <p:nvPr/>
        </p:nvSpPr>
        <p:spPr>
          <a:xfrm>
            <a:off x="2057400" y="4465994"/>
            <a:ext cx="1676400" cy="18220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A9DCA91-FEC7-453B-B6E1-970476348614}"/>
              </a:ext>
            </a:extLst>
          </p:cNvPr>
          <p:cNvSpPr/>
          <p:nvPr/>
        </p:nvSpPr>
        <p:spPr>
          <a:xfrm>
            <a:off x="457200" y="4648200"/>
            <a:ext cx="8229600" cy="609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0DA29C15-6971-458B-B030-6519CDE9F330}"/>
              </a:ext>
            </a:extLst>
          </p:cNvPr>
          <p:cNvSpPr/>
          <p:nvPr/>
        </p:nvSpPr>
        <p:spPr>
          <a:xfrm>
            <a:off x="1828800" y="4800598"/>
            <a:ext cx="838200" cy="3048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F0BF177-AE0D-4B4B-8BFB-E7A426ED19DB}"/>
              </a:ext>
            </a:extLst>
          </p:cNvPr>
          <p:cNvSpPr/>
          <p:nvPr/>
        </p:nvSpPr>
        <p:spPr>
          <a:xfrm>
            <a:off x="2667000" y="4952998"/>
            <a:ext cx="609600" cy="22860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534781A6-E9CE-46C9-B03B-56BB808711C1}"/>
              </a:ext>
            </a:extLst>
          </p:cNvPr>
          <p:cNvSpPr/>
          <p:nvPr/>
        </p:nvSpPr>
        <p:spPr>
          <a:xfrm>
            <a:off x="3352800" y="4800597"/>
            <a:ext cx="533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18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lnSpcReduction="10000"/>
          </a:bodyPr>
          <a:lstStyle/>
          <a:p>
            <a:r>
              <a:rPr lang="en-US" dirty="0"/>
              <a:t>This PowerPoint is </a:t>
            </a:r>
            <a:r>
              <a:rPr lang="en-US" b="1" u="sng" dirty="0"/>
              <a:t>NOT</a:t>
            </a:r>
            <a:r>
              <a:rPr lang="en-US" dirty="0"/>
              <a:t> a full training on MEDITECH Expanse</a:t>
            </a:r>
          </a:p>
          <a:p>
            <a:r>
              <a:rPr lang="en-US" dirty="0"/>
              <a:t>The goal is to </a:t>
            </a:r>
            <a:r>
              <a:rPr lang="en-US" b="1" dirty="0"/>
              <a:t>introduce you </a:t>
            </a:r>
            <a:r>
              <a:rPr lang="en-US" dirty="0"/>
              <a:t>to the EHR and introduce you to Views and Concepts</a:t>
            </a:r>
          </a:p>
          <a:p>
            <a:r>
              <a:rPr lang="en-US" dirty="0"/>
              <a:t>An </a:t>
            </a:r>
            <a:r>
              <a:rPr lang="en-US" b="1" dirty="0"/>
              <a:t>in-Person training </a:t>
            </a:r>
            <a:r>
              <a:rPr lang="en-US" dirty="0"/>
              <a:t>session is </a:t>
            </a:r>
            <a:r>
              <a:rPr lang="en-US" b="1" dirty="0"/>
              <a:t>required</a:t>
            </a:r>
          </a:p>
          <a:p>
            <a:pPr lvl="1"/>
            <a:r>
              <a:rPr lang="en-US" dirty="0"/>
              <a:t>Setup Access (Along with additional Applications)</a:t>
            </a:r>
          </a:p>
          <a:p>
            <a:pPr lvl="1"/>
            <a:r>
              <a:rPr lang="en-US" dirty="0"/>
              <a:t>Expand on the process details</a:t>
            </a:r>
          </a:p>
          <a:p>
            <a:pPr lvl="1"/>
            <a:r>
              <a:rPr lang="en-US" dirty="0"/>
              <a:t>Tailor training to the user (Surgeon/Consultant/Hospitalist etc.)</a:t>
            </a:r>
          </a:p>
        </p:txBody>
      </p:sp>
    </p:spTree>
    <p:extLst>
      <p:ext uri="{BB962C8B-B14F-4D97-AF65-F5344CB8AC3E}">
        <p14:creationId xmlns:p14="http://schemas.microsoft.com/office/powerpoint/2010/main" val="34014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Signing up for Patient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Clicking into Signup Box</a:t>
            </a:r>
          </a:p>
          <a:p>
            <a:r>
              <a:rPr lang="en-US" sz="2800" dirty="0"/>
              <a:t>“Signup”</a:t>
            </a:r>
          </a:p>
          <a:p>
            <a:pPr lvl="1"/>
            <a:r>
              <a:rPr lang="en-US" sz="2400" dirty="0"/>
              <a:t>Inserts your name as responsible provider</a:t>
            </a:r>
          </a:p>
          <a:p>
            <a:pPr lvl="1"/>
            <a:r>
              <a:rPr lang="en-US" sz="2400" dirty="0"/>
              <a:t>Changes the “Status” indicator</a:t>
            </a:r>
          </a:p>
          <a:p>
            <a:pPr lvl="1"/>
            <a:r>
              <a:rPr lang="en-US" sz="2400" dirty="0"/>
              <a:t>Moves the patient to “My List”</a:t>
            </a:r>
          </a:p>
          <a:p>
            <a:r>
              <a:rPr lang="en-US" sz="2800" dirty="0"/>
              <a:t>“Add to My List”</a:t>
            </a:r>
          </a:p>
          <a:p>
            <a:pPr lvl="1"/>
            <a:r>
              <a:rPr lang="en-US" sz="2400" dirty="0"/>
              <a:t>Moves patient to “My List”</a:t>
            </a:r>
          </a:p>
          <a:p>
            <a:pPr lvl="1"/>
            <a:r>
              <a:rPr lang="en-US" sz="2400" dirty="0"/>
              <a:t>Does </a:t>
            </a:r>
            <a:r>
              <a:rPr lang="en-US" sz="2400" b="1" dirty="0"/>
              <a:t>NOT</a:t>
            </a:r>
            <a:r>
              <a:rPr lang="en-US" sz="2400" dirty="0"/>
              <a:t> change status </a:t>
            </a:r>
            <a:r>
              <a:rPr lang="en-US" sz="2400" b="1" dirty="0"/>
              <a:t>or</a:t>
            </a:r>
            <a:r>
              <a:rPr lang="en-US" sz="2400" dirty="0"/>
              <a:t> insert your name</a:t>
            </a:r>
          </a:p>
        </p:txBody>
      </p:sp>
      <p:pic>
        <p:nvPicPr>
          <p:cNvPr id="4" name="Picture 3">
            <a:extLst>
              <a:ext uri="{FF2B5EF4-FFF2-40B4-BE49-F238E27FC236}">
                <a16:creationId xmlns:a16="http://schemas.microsoft.com/office/drawing/2014/main" id="{FB17D37A-4BBD-40CD-AB3E-A2345DCE8661}"/>
              </a:ext>
            </a:extLst>
          </p:cNvPr>
          <p:cNvPicPr>
            <a:picLocks noChangeAspect="1"/>
          </p:cNvPicPr>
          <p:nvPr/>
        </p:nvPicPr>
        <p:blipFill>
          <a:blip r:embed="rId3"/>
          <a:stretch>
            <a:fillRect/>
          </a:stretch>
        </p:blipFill>
        <p:spPr>
          <a:xfrm>
            <a:off x="7095729" y="1600201"/>
            <a:ext cx="1591071" cy="1752600"/>
          </a:xfrm>
          <a:prstGeom prst="rect">
            <a:avLst/>
          </a:prstGeom>
        </p:spPr>
      </p:pic>
      <p:sp>
        <p:nvSpPr>
          <p:cNvPr id="8" name="Rectangle 7">
            <a:extLst>
              <a:ext uri="{FF2B5EF4-FFF2-40B4-BE49-F238E27FC236}">
                <a16:creationId xmlns:a16="http://schemas.microsoft.com/office/drawing/2014/main" id="{8639ACA0-D0E1-4DF8-A979-C46F3D6453A1}"/>
              </a:ext>
            </a:extLst>
          </p:cNvPr>
          <p:cNvSpPr/>
          <p:nvPr/>
        </p:nvSpPr>
        <p:spPr>
          <a:xfrm>
            <a:off x="7095729" y="1905000"/>
            <a:ext cx="752871"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EFD3392-FEF5-48ED-921C-4F66E43E389D}"/>
              </a:ext>
            </a:extLst>
          </p:cNvPr>
          <p:cNvSpPr/>
          <p:nvPr/>
        </p:nvSpPr>
        <p:spPr>
          <a:xfrm>
            <a:off x="7095729" y="2209800"/>
            <a:ext cx="1133871"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2616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Disclaimer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Other areas of the patient box will be covered under “My </a:t>
            </a:r>
            <a:r>
              <a:rPr lang="en-US"/>
              <a:t>List” Tab</a:t>
            </a:r>
            <a:r>
              <a:rPr lang="en-US" dirty="0"/>
              <a:t>, when they are more relevant.</a:t>
            </a:r>
          </a:p>
        </p:txBody>
      </p:sp>
    </p:spTree>
    <p:extLst>
      <p:ext uri="{BB962C8B-B14F-4D97-AF65-F5344CB8AC3E}">
        <p14:creationId xmlns:p14="http://schemas.microsoft.com/office/powerpoint/2010/main" val="254239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Tabs</a:t>
            </a:r>
            <a:br>
              <a:rPr lang="en-US" dirty="0"/>
            </a:br>
            <a:r>
              <a:rPr lang="en-US" sz="3600" dirty="0"/>
              <a:t>“My List”</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Your list of patients (Signed up for, or added)</a:t>
            </a:r>
          </a:p>
          <a:p>
            <a:r>
              <a:rPr lang="en-US" dirty="0"/>
              <a:t>Provider name(s) – MD </a:t>
            </a:r>
            <a:r>
              <a:rPr lang="en-US" b="1" dirty="0"/>
              <a:t>&amp;</a:t>
            </a:r>
            <a:r>
              <a:rPr lang="en-US" dirty="0"/>
              <a:t> Mid Level</a:t>
            </a:r>
          </a:p>
          <a:p>
            <a:r>
              <a:rPr lang="en-US" dirty="0"/>
              <a:t>Indicators – Psych shown here</a:t>
            </a:r>
          </a:p>
          <a:p>
            <a:r>
              <a:rPr lang="en-US" dirty="0"/>
              <a:t>Surveillance Indicators – Sepsis, etc.</a:t>
            </a:r>
          </a:p>
        </p:txBody>
      </p:sp>
      <p:pic>
        <p:nvPicPr>
          <p:cNvPr id="2" name="Picture 1">
            <a:extLst>
              <a:ext uri="{FF2B5EF4-FFF2-40B4-BE49-F238E27FC236}">
                <a16:creationId xmlns:a16="http://schemas.microsoft.com/office/drawing/2014/main" id="{23A766CD-68B6-474D-A1F1-6A41374BE48D}"/>
              </a:ext>
            </a:extLst>
          </p:cNvPr>
          <p:cNvPicPr>
            <a:picLocks noChangeAspect="1"/>
          </p:cNvPicPr>
          <p:nvPr/>
        </p:nvPicPr>
        <p:blipFill>
          <a:blip r:embed="rId3"/>
          <a:stretch>
            <a:fillRect/>
          </a:stretch>
        </p:blipFill>
        <p:spPr>
          <a:xfrm>
            <a:off x="457200" y="4522923"/>
            <a:ext cx="8229600" cy="1603240"/>
          </a:xfrm>
          <a:prstGeom prst="rect">
            <a:avLst/>
          </a:prstGeom>
        </p:spPr>
      </p:pic>
      <p:sp>
        <p:nvSpPr>
          <p:cNvPr id="3" name="Rectangle 2">
            <a:extLst>
              <a:ext uri="{FF2B5EF4-FFF2-40B4-BE49-F238E27FC236}">
                <a16:creationId xmlns:a16="http://schemas.microsoft.com/office/drawing/2014/main" id="{0B19FE78-6E9A-4659-89C9-2865A109DFBA}"/>
              </a:ext>
            </a:extLst>
          </p:cNvPr>
          <p:cNvSpPr/>
          <p:nvPr/>
        </p:nvSpPr>
        <p:spPr>
          <a:xfrm>
            <a:off x="457200" y="4495800"/>
            <a:ext cx="1600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6C15550-5AEE-41B8-B9B9-1B8302C27422}"/>
              </a:ext>
            </a:extLst>
          </p:cNvPr>
          <p:cNvSpPr/>
          <p:nvPr/>
        </p:nvSpPr>
        <p:spPr>
          <a:xfrm>
            <a:off x="2133600" y="5486400"/>
            <a:ext cx="7620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D25AE9D-41DC-4EF7-9DB2-D6FDACF29517}"/>
              </a:ext>
            </a:extLst>
          </p:cNvPr>
          <p:cNvSpPr/>
          <p:nvPr/>
        </p:nvSpPr>
        <p:spPr>
          <a:xfrm>
            <a:off x="1447800" y="5410200"/>
            <a:ext cx="609600" cy="533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00BF0D2-638B-4263-B98E-A301F84DA0E2}"/>
              </a:ext>
            </a:extLst>
          </p:cNvPr>
          <p:cNvSpPr/>
          <p:nvPr/>
        </p:nvSpPr>
        <p:spPr>
          <a:xfrm>
            <a:off x="3352800" y="5562600"/>
            <a:ext cx="4572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198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Tabs</a:t>
            </a:r>
            <a:br>
              <a:rPr lang="en-US" dirty="0"/>
            </a:br>
            <a:r>
              <a:rPr lang="en-US" sz="3600" dirty="0"/>
              <a:t>“My List”</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Your list of patients (Signed up for, or added)</a:t>
            </a:r>
          </a:p>
          <a:p>
            <a:r>
              <a:rPr lang="en-US" dirty="0"/>
              <a:t>Communication tool</a:t>
            </a:r>
          </a:p>
          <a:p>
            <a:r>
              <a:rPr lang="en-US" dirty="0"/>
              <a:t>Quick Link to “Orders”</a:t>
            </a:r>
          </a:p>
          <a:p>
            <a:r>
              <a:rPr lang="en-US" dirty="0"/>
              <a:t>Order Result Indicator</a:t>
            </a:r>
          </a:p>
        </p:txBody>
      </p:sp>
      <p:pic>
        <p:nvPicPr>
          <p:cNvPr id="2" name="Picture 1">
            <a:extLst>
              <a:ext uri="{FF2B5EF4-FFF2-40B4-BE49-F238E27FC236}">
                <a16:creationId xmlns:a16="http://schemas.microsoft.com/office/drawing/2014/main" id="{23A766CD-68B6-474D-A1F1-6A41374BE48D}"/>
              </a:ext>
            </a:extLst>
          </p:cNvPr>
          <p:cNvPicPr>
            <a:picLocks noChangeAspect="1"/>
          </p:cNvPicPr>
          <p:nvPr/>
        </p:nvPicPr>
        <p:blipFill>
          <a:blip r:embed="rId3"/>
          <a:stretch>
            <a:fillRect/>
          </a:stretch>
        </p:blipFill>
        <p:spPr>
          <a:xfrm>
            <a:off x="457200" y="4522923"/>
            <a:ext cx="8229600" cy="1603240"/>
          </a:xfrm>
          <a:prstGeom prst="rect">
            <a:avLst/>
          </a:prstGeom>
        </p:spPr>
      </p:pic>
      <p:sp>
        <p:nvSpPr>
          <p:cNvPr id="3" name="Rectangle 2">
            <a:extLst>
              <a:ext uri="{FF2B5EF4-FFF2-40B4-BE49-F238E27FC236}">
                <a16:creationId xmlns:a16="http://schemas.microsoft.com/office/drawing/2014/main" id="{0B19FE78-6E9A-4659-89C9-2865A109DFBA}"/>
              </a:ext>
            </a:extLst>
          </p:cNvPr>
          <p:cNvSpPr/>
          <p:nvPr/>
        </p:nvSpPr>
        <p:spPr>
          <a:xfrm>
            <a:off x="457200" y="4495800"/>
            <a:ext cx="1600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C6C15550-5AEE-41B8-B9B9-1B8302C27422}"/>
              </a:ext>
            </a:extLst>
          </p:cNvPr>
          <p:cNvSpPr/>
          <p:nvPr/>
        </p:nvSpPr>
        <p:spPr>
          <a:xfrm>
            <a:off x="3962400" y="5448300"/>
            <a:ext cx="609600" cy="4953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D25AE9D-41DC-4EF7-9DB2-D6FDACF29517}"/>
              </a:ext>
            </a:extLst>
          </p:cNvPr>
          <p:cNvSpPr/>
          <p:nvPr/>
        </p:nvSpPr>
        <p:spPr>
          <a:xfrm>
            <a:off x="4572000" y="5444601"/>
            <a:ext cx="304800" cy="3465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00BF0D2-638B-4263-B98E-A301F84DA0E2}"/>
              </a:ext>
            </a:extLst>
          </p:cNvPr>
          <p:cNvSpPr/>
          <p:nvPr/>
        </p:nvSpPr>
        <p:spPr>
          <a:xfrm>
            <a:off x="4901952" y="4873101"/>
            <a:ext cx="3784847"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96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Order Result Indicator</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800" dirty="0"/>
              <a:t>All Orders will generate a Button</a:t>
            </a:r>
          </a:p>
          <a:p>
            <a:pPr lvl="1"/>
            <a:r>
              <a:rPr lang="en-US" sz="2400" dirty="0"/>
              <a:t>Grey (not resulted)</a:t>
            </a:r>
          </a:p>
          <a:p>
            <a:pPr lvl="1"/>
            <a:r>
              <a:rPr lang="en-US" sz="2400" dirty="0"/>
              <a:t>Colored (at least partially resulted)</a:t>
            </a:r>
          </a:p>
          <a:p>
            <a:pPr lvl="1"/>
            <a:r>
              <a:rPr lang="en-US" sz="2400" dirty="0"/>
              <a:t>Color coded (Lab) for </a:t>
            </a:r>
            <a:r>
              <a:rPr lang="en-US" sz="2400" dirty="0">
                <a:solidFill>
                  <a:srgbClr val="FFFF00"/>
                </a:solidFill>
              </a:rPr>
              <a:t>abnormal</a:t>
            </a:r>
            <a:r>
              <a:rPr lang="en-US" sz="2400" dirty="0"/>
              <a:t>/</a:t>
            </a:r>
            <a:r>
              <a:rPr lang="en-US" sz="2400" dirty="0">
                <a:solidFill>
                  <a:srgbClr val="FF0000"/>
                </a:solidFill>
              </a:rPr>
              <a:t>Critical</a:t>
            </a:r>
          </a:p>
          <a:p>
            <a:r>
              <a:rPr lang="en-US" sz="2400" dirty="0"/>
              <a:t>Clicking on any button results in “Results” window</a:t>
            </a:r>
          </a:p>
          <a:p>
            <a:r>
              <a:rPr lang="en-US" sz="2400" dirty="0"/>
              <a:t>Orders without results can be reviewed for their status</a:t>
            </a:r>
          </a:p>
          <a:p>
            <a:endParaRPr lang="en-US" dirty="0"/>
          </a:p>
        </p:txBody>
      </p:sp>
      <p:pic>
        <p:nvPicPr>
          <p:cNvPr id="2" name="Picture 1">
            <a:extLst>
              <a:ext uri="{FF2B5EF4-FFF2-40B4-BE49-F238E27FC236}">
                <a16:creationId xmlns:a16="http://schemas.microsoft.com/office/drawing/2014/main" id="{9A9B6B2E-AA82-4831-9ECA-AD0548499AF1}"/>
              </a:ext>
            </a:extLst>
          </p:cNvPr>
          <p:cNvPicPr>
            <a:picLocks noChangeAspect="1"/>
          </p:cNvPicPr>
          <p:nvPr/>
        </p:nvPicPr>
        <p:blipFill>
          <a:blip r:embed="rId3"/>
          <a:stretch>
            <a:fillRect/>
          </a:stretch>
        </p:blipFill>
        <p:spPr>
          <a:xfrm>
            <a:off x="6996544" y="1600200"/>
            <a:ext cx="1690255" cy="762000"/>
          </a:xfrm>
          <a:prstGeom prst="rect">
            <a:avLst/>
          </a:prstGeom>
        </p:spPr>
      </p:pic>
      <p:sp>
        <p:nvSpPr>
          <p:cNvPr id="3" name="Rectangle 2">
            <a:extLst>
              <a:ext uri="{FF2B5EF4-FFF2-40B4-BE49-F238E27FC236}">
                <a16:creationId xmlns:a16="http://schemas.microsoft.com/office/drawing/2014/main" id="{7E2ED2A8-CB6B-424A-A29E-2B214A10B23A}"/>
              </a:ext>
            </a:extLst>
          </p:cNvPr>
          <p:cNvSpPr/>
          <p:nvPr/>
        </p:nvSpPr>
        <p:spPr>
          <a:xfrm>
            <a:off x="7162800" y="1828800"/>
            <a:ext cx="8382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8C299071-4845-4F67-8AC2-877D6745356C}"/>
              </a:ext>
            </a:extLst>
          </p:cNvPr>
          <p:cNvPicPr>
            <a:picLocks noChangeAspect="1"/>
          </p:cNvPicPr>
          <p:nvPr/>
        </p:nvPicPr>
        <p:blipFill>
          <a:blip r:embed="rId4"/>
          <a:stretch>
            <a:fillRect/>
          </a:stretch>
        </p:blipFill>
        <p:spPr>
          <a:xfrm>
            <a:off x="457200" y="4267200"/>
            <a:ext cx="4478434" cy="1935163"/>
          </a:xfrm>
          <a:prstGeom prst="rect">
            <a:avLst/>
          </a:prstGeom>
        </p:spPr>
      </p:pic>
      <p:sp>
        <p:nvSpPr>
          <p:cNvPr id="7" name="Rectangle 6">
            <a:extLst>
              <a:ext uri="{FF2B5EF4-FFF2-40B4-BE49-F238E27FC236}">
                <a16:creationId xmlns:a16="http://schemas.microsoft.com/office/drawing/2014/main" id="{AEB96149-8EA3-4E43-ADED-E451A5CD38F6}"/>
              </a:ext>
            </a:extLst>
          </p:cNvPr>
          <p:cNvSpPr/>
          <p:nvPr/>
        </p:nvSpPr>
        <p:spPr>
          <a:xfrm>
            <a:off x="457200" y="5867400"/>
            <a:ext cx="4478434"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62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Additional Tabs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“ED All”</a:t>
            </a:r>
          </a:p>
          <a:p>
            <a:pPr lvl="1"/>
            <a:r>
              <a:rPr lang="en-US" sz="2000" dirty="0"/>
              <a:t>All ED patients on one list</a:t>
            </a:r>
          </a:p>
          <a:p>
            <a:r>
              <a:rPr lang="en-US" sz="2400" dirty="0"/>
              <a:t>“Recently Accessed”</a:t>
            </a:r>
          </a:p>
          <a:p>
            <a:pPr lvl="1"/>
            <a:r>
              <a:rPr lang="en-US" sz="2000" dirty="0"/>
              <a:t>Charts you have opened (Last 72 hours?)</a:t>
            </a:r>
          </a:p>
          <a:p>
            <a:pPr lvl="1"/>
            <a:r>
              <a:rPr lang="en-US" sz="2000" dirty="0"/>
              <a:t>Useful to review charts from previous shifts</a:t>
            </a:r>
          </a:p>
          <a:p>
            <a:r>
              <a:rPr lang="en-US" sz="2000" dirty="0"/>
              <a:t>“More Lists”</a:t>
            </a:r>
          </a:p>
          <a:p>
            <a:pPr lvl="1"/>
            <a:r>
              <a:rPr lang="en-US" sz="1800" dirty="0"/>
              <a:t>See Additional Functions (next)</a:t>
            </a:r>
          </a:p>
        </p:txBody>
      </p:sp>
      <p:pic>
        <p:nvPicPr>
          <p:cNvPr id="3" name="Picture 2">
            <a:extLst>
              <a:ext uri="{FF2B5EF4-FFF2-40B4-BE49-F238E27FC236}">
                <a16:creationId xmlns:a16="http://schemas.microsoft.com/office/drawing/2014/main" id="{9827AB27-BA4C-4D44-A449-0A08A8CA0E8E}"/>
              </a:ext>
            </a:extLst>
          </p:cNvPr>
          <p:cNvPicPr>
            <a:picLocks noChangeAspect="1"/>
          </p:cNvPicPr>
          <p:nvPr/>
        </p:nvPicPr>
        <p:blipFill>
          <a:blip r:embed="rId3"/>
          <a:stretch>
            <a:fillRect/>
          </a:stretch>
        </p:blipFill>
        <p:spPr>
          <a:xfrm>
            <a:off x="456487" y="4522776"/>
            <a:ext cx="8230313" cy="1603387"/>
          </a:xfrm>
          <a:prstGeom prst="rect">
            <a:avLst/>
          </a:prstGeom>
        </p:spPr>
      </p:pic>
      <p:sp>
        <p:nvSpPr>
          <p:cNvPr id="4" name="Rectangle 3">
            <a:extLst>
              <a:ext uri="{FF2B5EF4-FFF2-40B4-BE49-F238E27FC236}">
                <a16:creationId xmlns:a16="http://schemas.microsoft.com/office/drawing/2014/main" id="{1A681D59-9FDA-4E7C-83B5-555441A33400}"/>
              </a:ext>
            </a:extLst>
          </p:cNvPr>
          <p:cNvSpPr/>
          <p:nvPr/>
        </p:nvSpPr>
        <p:spPr>
          <a:xfrm>
            <a:off x="3657600" y="4495800"/>
            <a:ext cx="1600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B8EDD5B-B077-448A-BAD6-CC94FCA98B2A}"/>
              </a:ext>
            </a:extLst>
          </p:cNvPr>
          <p:cNvSpPr/>
          <p:nvPr/>
        </p:nvSpPr>
        <p:spPr>
          <a:xfrm>
            <a:off x="5257800" y="4495800"/>
            <a:ext cx="1600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68905D4-C87B-46FD-BF95-D72E45E3DECD}"/>
              </a:ext>
            </a:extLst>
          </p:cNvPr>
          <p:cNvSpPr/>
          <p:nvPr/>
        </p:nvSpPr>
        <p:spPr>
          <a:xfrm>
            <a:off x="6858000" y="4495800"/>
            <a:ext cx="1600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73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500"/>
                                        <p:tgtEl>
                                          <p:spTgt spid="6">
                                            <p:txEl>
                                              <p:pRg st="5" end="5"/>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Additional Functions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fontScale="92500" lnSpcReduction="10000"/>
          </a:bodyPr>
          <a:lstStyle/>
          <a:p>
            <a:r>
              <a:rPr lang="en-US" dirty="0"/>
              <a:t>Selected Tabs have Drop arrows</a:t>
            </a:r>
          </a:p>
          <a:p>
            <a:pPr lvl="1"/>
            <a:r>
              <a:rPr lang="en-US" dirty="0"/>
              <a:t>Menus include</a:t>
            </a:r>
          </a:p>
          <a:p>
            <a:pPr lvl="2"/>
            <a:r>
              <a:rPr lang="en-US" dirty="0"/>
              <a:t>Sort Tracker (3 levels of sorting)</a:t>
            </a:r>
          </a:p>
          <a:p>
            <a:pPr lvl="2"/>
            <a:r>
              <a:rPr lang="en-US" dirty="0"/>
              <a:t>Show Empty Stations (Displays empty patient locations)</a:t>
            </a:r>
          </a:p>
          <a:p>
            <a:pPr lvl="3"/>
            <a:r>
              <a:rPr lang="en-US" dirty="0"/>
              <a:t>Not available on “My List”</a:t>
            </a:r>
          </a:p>
          <a:p>
            <a:r>
              <a:rPr lang="en-US" dirty="0"/>
              <a:t>More Lists</a:t>
            </a:r>
          </a:p>
          <a:p>
            <a:pPr lvl="1"/>
            <a:r>
              <a:rPr lang="en-US" dirty="0"/>
              <a:t>Discharged patients (yours or all)</a:t>
            </a:r>
          </a:p>
          <a:p>
            <a:pPr lvl="1"/>
            <a:r>
              <a:rPr lang="en-US" dirty="0"/>
              <a:t>Single line view of department</a:t>
            </a:r>
          </a:p>
          <a:p>
            <a:pPr lvl="1"/>
            <a:r>
              <a:rPr lang="en-US" dirty="0"/>
              <a:t>Inpatient location lists</a:t>
            </a:r>
          </a:p>
          <a:p>
            <a:pPr lvl="1"/>
            <a:r>
              <a:rPr lang="en-US" dirty="0"/>
              <a:t>ED Transfer List</a:t>
            </a:r>
          </a:p>
          <a:p>
            <a:endParaRPr lang="en-US" dirty="0"/>
          </a:p>
        </p:txBody>
      </p:sp>
      <p:pic>
        <p:nvPicPr>
          <p:cNvPr id="2" name="Picture 1">
            <a:extLst>
              <a:ext uri="{FF2B5EF4-FFF2-40B4-BE49-F238E27FC236}">
                <a16:creationId xmlns:a16="http://schemas.microsoft.com/office/drawing/2014/main" id="{C0B0E092-2FFA-4BAE-BEAB-CB87CF6A571C}"/>
              </a:ext>
            </a:extLst>
          </p:cNvPr>
          <p:cNvPicPr>
            <a:picLocks noChangeAspect="1"/>
          </p:cNvPicPr>
          <p:nvPr/>
        </p:nvPicPr>
        <p:blipFill>
          <a:blip r:embed="rId3"/>
          <a:stretch>
            <a:fillRect/>
          </a:stretch>
        </p:blipFill>
        <p:spPr>
          <a:xfrm>
            <a:off x="6400800" y="1600201"/>
            <a:ext cx="2286000" cy="610368"/>
          </a:xfrm>
          <a:prstGeom prst="rect">
            <a:avLst/>
          </a:prstGeom>
        </p:spPr>
      </p:pic>
      <p:sp>
        <p:nvSpPr>
          <p:cNvPr id="3" name="Rectangle 2">
            <a:extLst>
              <a:ext uri="{FF2B5EF4-FFF2-40B4-BE49-F238E27FC236}">
                <a16:creationId xmlns:a16="http://schemas.microsoft.com/office/drawing/2014/main" id="{E11EFF90-4E25-4327-A391-BE940EAF1DBD}"/>
              </a:ext>
            </a:extLst>
          </p:cNvPr>
          <p:cNvSpPr/>
          <p:nvPr/>
        </p:nvSpPr>
        <p:spPr>
          <a:xfrm>
            <a:off x="7924800" y="1600200"/>
            <a:ext cx="228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25EB1F0-A5FA-410F-8D08-D5EB8D4F38A9}"/>
              </a:ext>
            </a:extLst>
          </p:cNvPr>
          <p:cNvPicPr>
            <a:picLocks noChangeAspect="1"/>
          </p:cNvPicPr>
          <p:nvPr/>
        </p:nvPicPr>
        <p:blipFill>
          <a:blip r:embed="rId4"/>
          <a:stretch>
            <a:fillRect/>
          </a:stretch>
        </p:blipFill>
        <p:spPr>
          <a:xfrm>
            <a:off x="7526496" y="3657600"/>
            <a:ext cx="1160304" cy="1376039"/>
          </a:xfrm>
          <a:prstGeom prst="rect">
            <a:avLst/>
          </a:prstGeom>
        </p:spPr>
      </p:pic>
      <p:sp>
        <p:nvSpPr>
          <p:cNvPr id="7" name="Rectangle 6">
            <a:extLst>
              <a:ext uri="{FF2B5EF4-FFF2-40B4-BE49-F238E27FC236}">
                <a16:creationId xmlns:a16="http://schemas.microsoft.com/office/drawing/2014/main" id="{527FCF91-0EBD-45B8-B377-FE2EFCE4CBA2}"/>
              </a:ext>
            </a:extLst>
          </p:cNvPr>
          <p:cNvSpPr/>
          <p:nvPr/>
        </p:nvSpPr>
        <p:spPr>
          <a:xfrm>
            <a:off x="7848600" y="3657600"/>
            <a:ext cx="228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18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500"/>
                                        <p:tgtEl>
                                          <p:spTgt spid="6">
                                            <p:txEl>
                                              <p:pRg st="7" end="7"/>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Additional Functions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Alternative View</a:t>
            </a:r>
          </a:p>
          <a:p>
            <a:pPr lvl="1"/>
            <a:r>
              <a:rPr lang="en-US" dirty="0"/>
              <a:t>Accessed via “Home” button (previously covered)</a:t>
            </a:r>
          </a:p>
          <a:p>
            <a:pPr lvl="1"/>
            <a:r>
              <a:rPr lang="en-US" dirty="0"/>
              <a:t>Or the double arrows on Tracker</a:t>
            </a:r>
          </a:p>
        </p:txBody>
      </p:sp>
      <p:pic>
        <p:nvPicPr>
          <p:cNvPr id="2" name="Picture 1">
            <a:extLst>
              <a:ext uri="{FF2B5EF4-FFF2-40B4-BE49-F238E27FC236}">
                <a16:creationId xmlns:a16="http://schemas.microsoft.com/office/drawing/2014/main" id="{7116585B-8A51-4389-A131-ED75F2F2117D}"/>
              </a:ext>
            </a:extLst>
          </p:cNvPr>
          <p:cNvPicPr>
            <a:picLocks noChangeAspect="1"/>
          </p:cNvPicPr>
          <p:nvPr/>
        </p:nvPicPr>
        <p:blipFill>
          <a:blip r:embed="rId3"/>
          <a:stretch>
            <a:fillRect/>
          </a:stretch>
        </p:blipFill>
        <p:spPr>
          <a:xfrm>
            <a:off x="6262914" y="1600200"/>
            <a:ext cx="2423885" cy="304800"/>
          </a:xfrm>
          <a:prstGeom prst="rect">
            <a:avLst/>
          </a:prstGeom>
        </p:spPr>
      </p:pic>
      <p:sp>
        <p:nvSpPr>
          <p:cNvPr id="3" name="Rectangle 2">
            <a:extLst>
              <a:ext uri="{FF2B5EF4-FFF2-40B4-BE49-F238E27FC236}">
                <a16:creationId xmlns:a16="http://schemas.microsoft.com/office/drawing/2014/main" id="{9CFB49E0-7866-4763-8B34-2700F113F9A5}"/>
              </a:ext>
            </a:extLst>
          </p:cNvPr>
          <p:cNvSpPr/>
          <p:nvPr/>
        </p:nvSpPr>
        <p:spPr>
          <a:xfrm>
            <a:off x="8382000" y="1600200"/>
            <a:ext cx="304799"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86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Alternative 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Tracker collapses to half the screen</a:t>
            </a:r>
          </a:p>
          <a:p>
            <a:pPr lvl="1"/>
            <a:r>
              <a:rPr lang="en-US" sz="2000" dirty="0"/>
              <a:t>You lose The Orders link and results section</a:t>
            </a:r>
          </a:p>
          <a:p>
            <a:pPr lvl="1"/>
            <a:r>
              <a:rPr lang="en-US" sz="2000" dirty="0"/>
              <a:t>You gain simplified access to other lists</a:t>
            </a:r>
          </a:p>
        </p:txBody>
      </p:sp>
      <p:pic>
        <p:nvPicPr>
          <p:cNvPr id="2" name="Picture 1">
            <a:extLst>
              <a:ext uri="{FF2B5EF4-FFF2-40B4-BE49-F238E27FC236}">
                <a16:creationId xmlns:a16="http://schemas.microsoft.com/office/drawing/2014/main" id="{32866B9A-A50F-4299-9C00-69B3403476A0}"/>
              </a:ext>
            </a:extLst>
          </p:cNvPr>
          <p:cNvPicPr>
            <a:picLocks noChangeAspect="1"/>
          </p:cNvPicPr>
          <p:nvPr/>
        </p:nvPicPr>
        <p:blipFill>
          <a:blip r:embed="rId3"/>
          <a:stretch>
            <a:fillRect/>
          </a:stretch>
        </p:blipFill>
        <p:spPr>
          <a:xfrm>
            <a:off x="457200" y="2853955"/>
            <a:ext cx="8229600" cy="3272207"/>
          </a:xfrm>
          <a:prstGeom prst="rect">
            <a:avLst/>
          </a:prstGeom>
        </p:spPr>
      </p:pic>
      <p:sp>
        <p:nvSpPr>
          <p:cNvPr id="3" name="Rectangle 2">
            <a:extLst>
              <a:ext uri="{FF2B5EF4-FFF2-40B4-BE49-F238E27FC236}">
                <a16:creationId xmlns:a16="http://schemas.microsoft.com/office/drawing/2014/main" id="{C8DA2CA6-EEEE-430A-903D-A00D08968B08}"/>
              </a:ext>
            </a:extLst>
          </p:cNvPr>
          <p:cNvSpPr/>
          <p:nvPr/>
        </p:nvSpPr>
        <p:spPr>
          <a:xfrm>
            <a:off x="457200" y="3352800"/>
            <a:ext cx="4114800" cy="27733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13480A9-16ED-4489-A771-47C9019BBBD4}"/>
              </a:ext>
            </a:extLst>
          </p:cNvPr>
          <p:cNvSpPr/>
          <p:nvPr/>
        </p:nvSpPr>
        <p:spPr>
          <a:xfrm>
            <a:off x="457200" y="4724400"/>
            <a:ext cx="4114800" cy="1295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62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Alternative 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Documents section displays all Incomplete documents</a:t>
            </a:r>
          </a:p>
          <a:p>
            <a:r>
              <a:rPr lang="en-US" sz="2400" dirty="0"/>
              <a:t>Your recently accessed patients display</a:t>
            </a:r>
          </a:p>
        </p:txBody>
      </p:sp>
      <p:pic>
        <p:nvPicPr>
          <p:cNvPr id="2" name="Picture 1">
            <a:extLst>
              <a:ext uri="{FF2B5EF4-FFF2-40B4-BE49-F238E27FC236}">
                <a16:creationId xmlns:a16="http://schemas.microsoft.com/office/drawing/2014/main" id="{32866B9A-A50F-4299-9C00-69B3403476A0}"/>
              </a:ext>
            </a:extLst>
          </p:cNvPr>
          <p:cNvPicPr>
            <a:picLocks noChangeAspect="1"/>
          </p:cNvPicPr>
          <p:nvPr/>
        </p:nvPicPr>
        <p:blipFill>
          <a:blip r:embed="rId3"/>
          <a:stretch>
            <a:fillRect/>
          </a:stretch>
        </p:blipFill>
        <p:spPr>
          <a:xfrm>
            <a:off x="457200" y="2853955"/>
            <a:ext cx="8229600" cy="3272207"/>
          </a:xfrm>
          <a:prstGeom prst="rect">
            <a:avLst/>
          </a:prstGeom>
        </p:spPr>
      </p:pic>
      <p:sp>
        <p:nvSpPr>
          <p:cNvPr id="3" name="Rectangle 2">
            <a:extLst>
              <a:ext uri="{FF2B5EF4-FFF2-40B4-BE49-F238E27FC236}">
                <a16:creationId xmlns:a16="http://schemas.microsoft.com/office/drawing/2014/main" id="{9ACBE6F9-2AE1-4462-A421-5638150DC3FE}"/>
              </a:ext>
            </a:extLst>
          </p:cNvPr>
          <p:cNvSpPr/>
          <p:nvPr/>
        </p:nvSpPr>
        <p:spPr>
          <a:xfrm>
            <a:off x="4572000" y="3352800"/>
            <a:ext cx="2057400" cy="27733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8958DFF1-6FFE-4ED2-8171-343DF6D6C15E}"/>
              </a:ext>
            </a:extLst>
          </p:cNvPr>
          <p:cNvSpPr/>
          <p:nvPr/>
        </p:nvSpPr>
        <p:spPr>
          <a:xfrm>
            <a:off x="6629400" y="3352799"/>
            <a:ext cx="2057400" cy="27733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70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1BF5CA-ED60-4B01-AC52-F2122F502E87}"/>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789B4A7B-6A44-4162-90D4-B008C462774F}"/>
              </a:ext>
            </a:extLst>
          </p:cNvPr>
          <p:cNvSpPr>
            <a:spLocks noGrp="1"/>
          </p:cNvSpPr>
          <p:nvPr>
            <p:ph sz="half" idx="1"/>
          </p:nvPr>
        </p:nvSpPr>
        <p:spPr/>
        <p:txBody>
          <a:bodyPr/>
          <a:lstStyle/>
          <a:p>
            <a:r>
              <a:rPr lang="en-US" dirty="0"/>
              <a:t>Expanse Login</a:t>
            </a:r>
          </a:p>
          <a:p>
            <a:r>
              <a:rPr lang="en-US" dirty="0"/>
              <a:t>Web ED Tracker</a:t>
            </a:r>
          </a:p>
          <a:p>
            <a:r>
              <a:rPr lang="en-US" dirty="0"/>
              <a:t>The Chart</a:t>
            </a:r>
          </a:p>
          <a:p>
            <a:r>
              <a:rPr lang="en-US" dirty="0"/>
              <a:t>Document</a:t>
            </a:r>
          </a:p>
          <a:p>
            <a:r>
              <a:rPr lang="en-US" dirty="0"/>
              <a:t>Orders</a:t>
            </a:r>
          </a:p>
          <a:p>
            <a:r>
              <a:rPr lang="en-US" dirty="0"/>
              <a:t>Discharge</a:t>
            </a:r>
          </a:p>
          <a:p>
            <a:endParaRPr lang="en-US" dirty="0"/>
          </a:p>
        </p:txBody>
      </p:sp>
      <p:sp>
        <p:nvSpPr>
          <p:cNvPr id="4" name="Content Placeholder 3">
            <a:extLst>
              <a:ext uri="{FF2B5EF4-FFF2-40B4-BE49-F238E27FC236}">
                <a16:creationId xmlns:a16="http://schemas.microsoft.com/office/drawing/2014/main" id="{AB17375A-54DE-4CEF-95EA-98B49D3EF15A}"/>
              </a:ext>
            </a:extLst>
          </p:cNvPr>
          <p:cNvSpPr>
            <a:spLocks noGrp="1"/>
          </p:cNvSpPr>
          <p:nvPr>
            <p:ph sz="half" idx="2"/>
          </p:nvPr>
        </p:nvSpPr>
        <p:spPr/>
        <p:txBody>
          <a:bodyPr/>
          <a:lstStyle/>
          <a:p>
            <a:r>
              <a:rPr lang="en-US" dirty="0"/>
              <a:t>Slide 4</a:t>
            </a:r>
          </a:p>
          <a:p>
            <a:r>
              <a:rPr lang="en-US" dirty="0"/>
              <a:t>Slide 10</a:t>
            </a:r>
          </a:p>
          <a:p>
            <a:r>
              <a:rPr lang="en-US" dirty="0"/>
              <a:t>Slide 31</a:t>
            </a:r>
          </a:p>
          <a:p>
            <a:r>
              <a:rPr lang="en-US" dirty="0"/>
              <a:t>Slide 47</a:t>
            </a:r>
          </a:p>
          <a:p>
            <a:r>
              <a:rPr lang="en-US" dirty="0"/>
              <a:t>Slide 52</a:t>
            </a:r>
          </a:p>
          <a:p>
            <a:r>
              <a:rPr lang="en-US" dirty="0"/>
              <a:t>Slide 57</a:t>
            </a:r>
          </a:p>
          <a:p>
            <a:endParaRPr lang="en-US" dirty="0"/>
          </a:p>
        </p:txBody>
      </p:sp>
    </p:spTree>
    <p:extLst>
      <p:ext uri="{BB962C8B-B14F-4D97-AF65-F5344CB8AC3E}">
        <p14:creationId xmlns:p14="http://schemas.microsoft.com/office/powerpoint/2010/main" val="407996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Alternative View</a:t>
            </a:r>
            <a:br>
              <a:rPr lang="en-US" dirty="0"/>
            </a:br>
            <a:r>
              <a:rPr lang="en-US" sz="3100" dirty="0"/>
              <a:t>Incomplete Documents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Incomplete Documents may include Errors</a:t>
            </a:r>
          </a:p>
          <a:p>
            <a:r>
              <a:rPr lang="en-US" sz="2400" dirty="0"/>
              <a:t>Click “Edit List” to correct</a:t>
            </a:r>
          </a:p>
          <a:p>
            <a:r>
              <a:rPr lang="en-US" sz="2400" dirty="0"/>
              <a:t>Select Documents</a:t>
            </a:r>
          </a:p>
        </p:txBody>
      </p:sp>
      <p:pic>
        <p:nvPicPr>
          <p:cNvPr id="7" name="Picture 6">
            <a:extLst>
              <a:ext uri="{FF2B5EF4-FFF2-40B4-BE49-F238E27FC236}">
                <a16:creationId xmlns:a16="http://schemas.microsoft.com/office/drawing/2014/main" id="{85AEC47A-F915-4AD6-882E-E6AFD79DA35B}"/>
              </a:ext>
            </a:extLst>
          </p:cNvPr>
          <p:cNvPicPr>
            <a:picLocks noChangeAspect="1"/>
          </p:cNvPicPr>
          <p:nvPr/>
        </p:nvPicPr>
        <p:blipFill>
          <a:blip r:embed="rId3"/>
          <a:stretch>
            <a:fillRect/>
          </a:stretch>
        </p:blipFill>
        <p:spPr>
          <a:xfrm>
            <a:off x="2931677" y="2888906"/>
            <a:ext cx="5755123" cy="3237257"/>
          </a:xfrm>
          <a:prstGeom prst="rect">
            <a:avLst/>
          </a:prstGeom>
        </p:spPr>
      </p:pic>
      <p:sp>
        <p:nvSpPr>
          <p:cNvPr id="8" name="Rectangle 7">
            <a:extLst>
              <a:ext uri="{FF2B5EF4-FFF2-40B4-BE49-F238E27FC236}">
                <a16:creationId xmlns:a16="http://schemas.microsoft.com/office/drawing/2014/main" id="{55A7BE99-5B7C-4581-B48F-509DBB4376C2}"/>
              </a:ext>
            </a:extLst>
          </p:cNvPr>
          <p:cNvSpPr/>
          <p:nvPr/>
        </p:nvSpPr>
        <p:spPr>
          <a:xfrm>
            <a:off x="6781800" y="3352800"/>
            <a:ext cx="381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01FD4569-2753-4A4E-849E-A8BD957386D1}"/>
              </a:ext>
            </a:extLst>
          </p:cNvPr>
          <p:cNvSpPr/>
          <p:nvPr/>
        </p:nvSpPr>
        <p:spPr>
          <a:xfrm>
            <a:off x="5771138" y="4736134"/>
            <a:ext cx="1295400" cy="533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EB47D2DE-897C-43EF-AF49-EBAA04D668D9}"/>
              </a:ext>
            </a:extLst>
          </p:cNvPr>
          <p:cNvPicPr>
            <a:picLocks noChangeAspect="1"/>
          </p:cNvPicPr>
          <p:nvPr/>
        </p:nvPicPr>
        <p:blipFill>
          <a:blip r:embed="rId4"/>
          <a:stretch>
            <a:fillRect/>
          </a:stretch>
        </p:blipFill>
        <p:spPr>
          <a:xfrm>
            <a:off x="2930389" y="2888906"/>
            <a:ext cx="5756411" cy="3237257"/>
          </a:xfrm>
          <a:prstGeom prst="rect">
            <a:avLst/>
          </a:prstGeom>
        </p:spPr>
      </p:pic>
      <p:sp>
        <p:nvSpPr>
          <p:cNvPr id="11" name="Rectangle 10">
            <a:extLst>
              <a:ext uri="{FF2B5EF4-FFF2-40B4-BE49-F238E27FC236}">
                <a16:creationId xmlns:a16="http://schemas.microsoft.com/office/drawing/2014/main" id="{A88A70B3-D68D-4390-944E-745138009355}"/>
              </a:ext>
            </a:extLst>
          </p:cNvPr>
          <p:cNvSpPr/>
          <p:nvPr/>
        </p:nvSpPr>
        <p:spPr>
          <a:xfrm>
            <a:off x="5771138" y="5105400"/>
            <a:ext cx="172462" cy="16413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0E2E2A10-1B4F-4DAC-B880-E724C12A825B}"/>
              </a:ext>
            </a:extLst>
          </p:cNvPr>
          <p:cNvSpPr/>
          <p:nvPr/>
        </p:nvSpPr>
        <p:spPr>
          <a:xfrm>
            <a:off x="5771138" y="4004296"/>
            <a:ext cx="248662" cy="7318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1EC47A48-B37E-458D-BCF9-4E9B316595FE}"/>
              </a:ext>
            </a:extLst>
          </p:cNvPr>
          <p:cNvSpPr/>
          <p:nvPr/>
        </p:nvSpPr>
        <p:spPr>
          <a:xfrm>
            <a:off x="6781800" y="3352800"/>
            <a:ext cx="381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80D157EC-062A-447F-A89D-ECC45DD69924}"/>
              </a:ext>
            </a:extLst>
          </p:cNvPr>
          <p:cNvSpPr txBox="1"/>
          <p:nvPr/>
        </p:nvSpPr>
        <p:spPr>
          <a:xfrm>
            <a:off x="3200400" y="4004296"/>
            <a:ext cx="2362200" cy="861774"/>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t>Valid documents Not selectable</a:t>
            </a:r>
          </a:p>
          <a:p>
            <a:pPr marL="285750" indent="-285750">
              <a:buFont typeface="Arial" panose="020B0604020202020204" pitchFamily="34" charset="0"/>
              <a:buChar char="•"/>
            </a:pPr>
            <a:r>
              <a:rPr lang="en-US" sz="1600" dirty="0"/>
              <a:t>Remove</a:t>
            </a:r>
          </a:p>
        </p:txBody>
      </p:sp>
    </p:spTree>
    <p:extLst>
      <p:ext uri="{BB962C8B-B14F-4D97-AF65-F5344CB8AC3E}">
        <p14:creationId xmlns:p14="http://schemas.microsoft.com/office/powerpoint/2010/main" val="28207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1000"/>
                            </p:stCondLst>
                            <p:childTnLst>
                              <p:par>
                                <p:cTn id="24" presetID="42" presetClass="entr" presetSubtype="0" fill="hold" nodeType="after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fade">
                                      <p:cBhvr>
                                        <p:cTn id="54" dur="500"/>
                                        <p:tgtEl>
                                          <p:spTgt spid="1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fade">
                                      <p:cBhvr>
                                        <p:cTn id="64"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44779B-F5A9-4B32-8AE1-21BC424B72AD}"/>
              </a:ext>
            </a:extLst>
          </p:cNvPr>
          <p:cNvSpPr>
            <a:spLocks noGrp="1"/>
          </p:cNvSpPr>
          <p:nvPr>
            <p:ph type="title"/>
          </p:nvPr>
        </p:nvSpPr>
        <p:spPr/>
        <p:txBody>
          <a:bodyPr/>
          <a:lstStyle/>
          <a:p>
            <a:r>
              <a:rPr lang="en-US" dirty="0"/>
              <a:t>The Chart</a:t>
            </a:r>
          </a:p>
        </p:txBody>
      </p:sp>
      <p:sp>
        <p:nvSpPr>
          <p:cNvPr id="3" name="Text Placeholder 2">
            <a:extLst>
              <a:ext uri="{FF2B5EF4-FFF2-40B4-BE49-F238E27FC236}">
                <a16:creationId xmlns:a16="http://schemas.microsoft.com/office/drawing/2014/main" id="{D36032E7-0BD9-4066-B4F4-009DFB56A99C}"/>
              </a:ext>
            </a:extLst>
          </p:cNvPr>
          <p:cNvSpPr>
            <a:spLocks noGrp="1"/>
          </p:cNvSpPr>
          <p:nvPr>
            <p:ph type="body" idx="1"/>
          </p:nvPr>
        </p:nvSpPr>
        <p:spPr/>
        <p:txBody>
          <a:bodyPr/>
          <a:lstStyle/>
          <a:p>
            <a:r>
              <a:rPr lang="en-US" dirty="0"/>
              <a:t>Chart Navigation</a:t>
            </a:r>
          </a:p>
        </p:txBody>
      </p:sp>
    </p:spTree>
    <p:extLst>
      <p:ext uri="{BB962C8B-B14F-4D97-AF65-F5344CB8AC3E}">
        <p14:creationId xmlns:p14="http://schemas.microsoft.com/office/powerpoint/2010/main" val="4224474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Chart Overview</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400" dirty="0"/>
              <a:t>Chart in Tab View (Left) – Varies based on Tab selected</a:t>
            </a:r>
          </a:p>
          <a:p>
            <a:r>
              <a:rPr lang="en-US" sz="2400" dirty="0"/>
              <a:t>Reference Panel (Right) – Always open</a:t>
            </a:r>
            <a:endParaRPr lang="en-US" sz="2800" dirty="0"/>
          </a:p>
        </p:txBody>
      </p:sp>
      <p:pic>
        <p:nvPicPr>
          <p:cNvPr id="2" name="Picture 1">
            <a:extLst>
              <a:ext uri="{FF2B5EF4-FFF2-40B4-BE49-F238E27FC236}">
                <a16:creationId xmlns:a16="http://schemas.microsoft.com/office/drawing/2014/main" id="{451E3F8B-A5FE-4802-8EC2-8FD57D9969D1}"/>
              </a:ext>
            </a:extLst>
          </p:cNvPr>
          <p:cNvPicPr>
            <a:picLocks noChangeAspect="1"/>
          </p:cNvPicPr>
          <p:nvPr/>
        </p:nvPicPr>
        <p:blipFill>
          <a:blip r:embed="rId3"/>
          <a:stretch>
            <a:fillRect/>
          </a:stretch>
        </p:blipFill>
        <p:spPr>
          <a:xfrm>
            <a:off x="457200" y="2551142"/>
            <a:ext cx="8229600" cy="3575021"/>
          </a:xfrm>
          <a:prstGeom prst="rect">
            <a:avLst/>
          </a:prstGeom>
        </p:spPr>
      </p:pic>
      <p:sp>
        <p:nvSpPr>
          <p:cNvPr id="3" name="Rectangle 2">
            <a:extLst>
              <a:ext uri="{FF2B5EF4-FFF2-40B4-BE49-F238E27FC236}">
                <a16:creationId xmlns:a16="http://schemas.microsoft.com/office/drawing/2014/main" id="{78CE8B75-A32D-4256-A165-E468F97C9FEB}"/>
              </a:ext>
            </a:extLst>
          </p:cNvPr>
          <p:cNvSpPr/>
          <p:nvPr/>
        </p:nvSpPr>
        <p:spPr>
          <a:xfrm>
            <a:off x="457200" y="2895600"/>
            <a:ext cx="6553200" cy="32305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012C4101-EB60-47F2-BA38-41327E812691}"/>
              </a:ext>
            </a:extLst>
          </p:cNvPr>
          <p:cNvSpPr/>
          <p:nvPr/>
        </p:nvSpPr>
        <p:spPr>
          <a:xfrm>
            <a:off x="7010400" y="2895600"/>
            <a:ext cx="1676400" cy="32305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67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Summary Tab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Collection of Widgets in 2 columns</a:t>
            </a:r>
          </a:p>
        </p:txBody>
      </p:sp>
      <p:pic>
        <p:nvPicPr>
          <p:cNvPr id="2" name="Picture 1">
            <a:extLst>
              <a:ext uri="{FF2B5EF4-FFF2-40B4-BE49-F238E27FC236}">
                <a16:creationId xmlns:a16="http://schemas.microsoft.com/office/drawing/2014/main" id="{74D0280E-F90D-4F74-A67C-ABCB84D984FF}"/>
              </a:ext>
            </a:extLst>
          </p:cNvPr>
          <p:cNvPicPr>
            <a:picLocks noChangeAspect="1"/>
          </p:cNvPicPr>
          <p:nvPr/>
        </p:nvPicPr>
        <p:blipFill>
          <a:blip r:embed="rId3"/>
          <a:stretch>
            <a:fillRect/>
          </a:stretch>
        </p:blipFill>
        <p:spPr>
          <a:xfrm>
            <a:off x="457200" y="2277053"/>
            <a:ext cx="8229600" cy="3849109"/>
          </a:xfrm>
          <a:prstGeom prst="rect">
            <a:avLst/>
          </a:prstGeom>
        </p:spPr>
      </p:pic>
      <p:pic>
        <p:nvPicPr>
          <p:cNvPr id="10" name="Picture 9">
            <a:extLst>
              <a:ext uri="{FF2B5EF4-FFF2-40B4-BE49-F238E27FC236}">
                <a16:creationId xmlns:a16="http://schemas.microsoft.com/office/drawing/2014/main" id="{EA081764-154A-4281-BDD6-41E380E36080}"/>
              </a:ext>
            </a:extLst>
          </p:cNvPr>
          <p:cNvPicPr>
            <a:picLocks noChangeAspect="1"/>
          </p:cNvPicPr>
          <p:nvPr/>
        </p:nvPicPr>
        <p:blipFill>
          <a:blip r:embed="rId4"/>
          <a:stretch>
            <a:fillRect/>
          </a:stretch>
        </p:blipFill>
        <p:spPr>
          <a:xfrm>
            <a:off x="457200" y="2287519"/>
            <a:ext cx="8229600" cy="3786710"/>
          </a:xfrm>
          <a:prstGeom prst="rect">
            <a:avLst/>
          </a:prstGeom>
        </p:spPr>
      </p:pic>
      <p:sp>
        <p:nvSpPr>
          <p:cNvPr id="3" name="Rectangle 2">
            <a:extLst>
              <a:ext uri="{FF2B5EF4-FFF2-40B4-BE49-F238E27FC236}">
                <a16:creationId xmlns:a16="http://schemas.microsoft.com/office/drawing/2014/main" id="{6B44D39B-97C4-4F64-9BE4-116FD562F6AD}"/>
              </a:ext>
            </a:extLst>
          </p:cNvPr>
          <p:cNvSpPr/>
          <p:nvPr/>
        </p:nvSpPr>
        <p:spPr>
          <a:xfrm>
            <a:off x="8458200" y="2514600"/>
            <a:ext cx="2286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9C51208-AF8F-455A-9A83-E3F18BBC2B91}"/>
              </a:ext>
            </a:extLst>
          </p:cNvPr>
          <p:cNvSpPr txBox="1"/>
          <p:nvPr/>
        </p:nvSpPr>
        <p:spPr>
          <a:xfrm>
            <a:off x="5791200" y="2514600"/>
            <a:ext cx="1905000" cy="646331"/>
          </a:xfrm>
          <a:prstGeom prst="rect">
            <a:avLst/>
          </a:prstGeom>
          <a:noFill/>
          <a:ln>
            <a:solidFill>
              <a:schemeClr val="tx1"/>
            </a:solidFill>
          </a:ln>
        </p:spPr>
        <p:txBody>
          <a:bodyPr wrap="square" rtlCol="0">
            <a:spAutoFit/>
          </a:bodyPr>
          <a:lstStyle/>
          <a:p>
            <a:r>
              <a:rPr lang="en-US" dirty="0"/>
              <a:t>Click Cogwheel to Edit Widgets</a:t>
            </a:r>
          </a:p>
        </p:txBody>
      </p:sp>
      <p:cxnSp>
        <p:nvCxnSpPr>
          <p:cNvPr id="8" name="Straight Arrow Connector 7">
            <a:extLst>
              <a:ext uri="{FF2B5EF4-FFF2-40B4-BE49-F238E27FC236}">
                <a16:creationId xmlns:a16="http://schemas.microsoft.com/office/drawing/2014/main" id="{EF482BFA-6849-4A63-A1D2-C41B3EDC35A6}"/>
              </a:ext>
            </a:extLst>
          </p:cNvPr>
          <p:cNvCxnSpPr>
            <a:stCxn id="4" idx="3"/>
            <a:endCxn id="3" idx="1"/>
          </p:cNvCxnSpPr>
          <p:nvPr/>
        </p:nvCxnSpPr>
        <p:spPr>
          <a:xfrm flipV="1">
            <a:off x="7696200" y="2667000"/>
            <a:ext cx="762000" cy="1707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3D4B1A95-1164-4617-9D7F-68F9FC8C65EF}"/>
              </a:ext>
            </a:extLst>
          </p:cNvPr>
          <p:cNvSpPr/>
          <p:nvPr/>
        </p:nvSpPr>
        <p:spPr>
          <a:xfrm>
            <a:off x="533400" y="2277053"/>
            <a:ext cx="1981200" cy="2375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13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Widget Preferences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Widgets may be</a:t>
            </a:r>
          </a:p>
          <a:p>
            <a:pPr lvl="1"/>
            <a:r>
              <a:rPr lang="en-US" sz="2400" dirty="0"/>
              <a:t>Added</a:t>
            </a:r>
          </a:p>
          <a:p>
            <a:pPr lvl="1"/>
            <a:r>
              <a:rPr lang="en-US" sz="2400" dirty="0"/>
              <a:t>Deleted</a:t>
            </a:r>
          </a:p>
          <a:p>
            <a:pPr lvl="1"/>
            <a:r>
              <a:rPr lang="en-US" sz="2400" dirty="0"/>
              <a:t>Moved (to different column or within list)</a:t>
            </a:r>
          </a:p>
          <a:p>
            <a:r>
              <a:rPr lang="en-US" sz="2800" dirty="0"/>
              <a:t>**Never Edit**</a:t>
            </a:r>
          </a:p>
        </p:txBody>
      </p:sp>
      <p:pic>
        <p:nvPicPr>
          <p:cNvPr id="3" name="Picture 2">
            <a:extLst>
              <a:ext uri="{FF2B5EF4-FFF2-40B4-BE49-F238E27FC236}">
                <a16:creationId xmlns:a16="http://schemas.microsoft.com/office/drawing/2014/main" id="{6ED349C2-DF4F-4ECE-970A-F1D248F8C96D}"/>
              </a:ext>
            </a:extLst>
          </p:cNvPr>
          <p:cNvPicPr>
            <a:picLocks noChangeAspect="1"/>
          </p:cNvPicPr>
          <p:nvPr/>
        </p:nvPicPr>
        <p:blipFill>
          <a:blip r:embed="rId3"/>
          <a:stretch>
            <a:fillRect/>
          </a:stretch>
        </p:blipFill>
        <p:spPr>
          <a:xfrm>
            <a:off x="3733800" y="3736558"/>
            <a:ext cx="4953000" cy="2389605"/>
          </a:xfrm>
          <a:prstGeom prst="rect">
            <a:avLst/>
          </a:prstGeom>
        </p:spPr>
      </p:pic>
      <p:sp>
        <p:nvSpPr>
          <p:cNvPr id="4" name="Rectangle 3">
            <a:extLst>
              <a:ext uri="{FF2B5EF4-FFF2-40B4-BE49-F238E27FC236}">
                <a16:creationId xmlns:a16="http://schemas.microsoft.com/office/drawing/2014/main" id="{9C214EBA-1877-4454-97DD-570A1A394AEF}"/>
              </a:ext>
            </a:extLst>
          </p:cNvPr>
          <p:cNvSpPr/>
          <p:nvPr/>
        </p:nvSpPr>
        <p:spPr>
          <a:xfrm>
            <a:off x="5715000" y="4419600"/>
            <a:ext cx="457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F04480E2-82FE-4698-A155-CADA6005C35F}"/>
              </a:ext>
            </a:extLst>
          </p:cNvPr>
          <p:cNvSpPr/>
          <p:nvPr/>
        </p:nvSpPr>
        <p:spPr>
          <a:xfrm>
            <a:off x="6019800" y="5006181"/>
            <a:ext cx="152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4D0DBE6-8DEC-4696-B128-C0F827CF8D40}"/>
              </a:ext>
            </a:extLst>
          </p:cNvPr>
          <p:cNvSpPr/>
          <p:nvPr/>
        </p:nvSpPr>
        <p:spPr>
          <a:xfrm>
            <a:off x="5867400" y="5006181"/>
            <a:ext cx="152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FE50667-32AA-4E83-903E-E4E9C75047DA}"/>
              </a:ext>
            </a:extLst>
          </p:cNvPr>
          <p:cNvSpPr/>
          <p:nvPr/>
        </p:nvSpPr>
        <p:spPr>
          <a:xfrm>
            <a:off x="3733800" y="4572000"/>
            <a:ext cx="838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82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Activity/Flowsheets/Health </a:t>
            </a:r>
            <a:r>
              <a:rPr lang="en-US" dirty="0" err="1"/>
              <a:t>Mgmt</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Activity – Activity Log (Seen previously)</a:t>
            </a:r>
          </a:p>
          <a:p>
            <a:r>
              <a:rPr lang="en-US" sz="2800" dirty="0"/>
              <a:t>Health </a:t>
            </a:r>
            <a:r>
              <a:rPr lang="en-US" sz="2800" dirty="0" err="1"/>
              <a:t>Mgmt</a:t>
            </a:r>
            <a:r>
              <a:rPr lang="en-US" sz="2800" dirty="0"/>
              <a:t> – Ambulatory, not used</a:t>
            </a:r>
          </a:p>
          <a:p>
            <a:r>
              <a:rPr lang="en-US" sz="2800" dirty="0"/>
              <a:t>Flowsheets – Temp/Weight, </a:t>
            </a:r>
            <a:r>
              <a:rPr lang="en-US" sz="2800" dirty="0" err="1"/>
              <a:t>Gycemic</a:t>
            </a:r>
            <a:r>
              <a:rPr lang="en-US" sz="2800" dirty="0"/>
              <a:t> </a:t>
            </a:r>
            <a:r>
              <a:rPr lang="en-US" sz="2800" dirty="0" err="1"/>
              <a:t>Mgmt</a:t>
            </a:r>
            <a:r>
              <a:rPr lang="en-US" sz="2800" dirty="0"/>
              <a:t>, Labs, </a:t>
            </a:r>
          </a:p>
          <a:p>
            <a:pPr lvl="1"/>
            <a:r>
              <a:rPr lang="en-US" sz="2000" dirty="0"/>
              <a:t>Other “Clinical Panels” may be chosen</a:t>
            </a:r>
          </a:p>
        </p:txBody>
      </p:sp>
      <p:pic>
        <p:nvPicPr>
          <p:cNvPr id="2" name="Picture 1">
            <a:extLst>
              <a:ext uri="{FF2B5EF4-FFF2-40B4-BE49-F238E27FC236}">
                <a16:creationId xmlns:a16="http://schemas.microsoft.com/office/drawing/2014/main" id="{F082D92D-D05D-46A8-AAD5-820CEDE209DE}"/>
              </a:ext>
            </a:extLst>
          </p:cNvPr>
          <p:cNvPicPr>
            <a:picLocks noChangeAspect="1"/>
          </p:cNvPicPr>
          <p:nvPr/>
        </p:nvPicPr>
        <p:blipFill>
          <a:blip r:embed="rId3"/>
          <a:stretch>
            <a:fillRect/>
          </a:stretch>
        </p:blipFill>
        <p:spPr>
          <a:xfrm>
            <a:off x="441664" y="3810000"/>
            <a:ext cx="4991735" cy="2353893"/>
          </a:xfrm>
          <a:prstGeom prst="rect">
            <a:avLst/>
          </a:prstGeom>
        </p:spPr>
      </p:pic>
      <p:pic>
        <p:nvPicPr>
          <p:cNvPr id="13" name="Picture 12">
            <a:extLst>
              <a:ext uri="{FF2B5EF4-FFF2-40B4-BE49-F238E27FC236}">
                <a16:creationId xmlns:a16="http://schemas.microsoft.com/office/drawing/2014/main" id="{B902A0DF-8658-45D8-B2F0-10648BB6FC98}"/>
              </a:ext>
            </a:extLst>
          </p:cNvPr>
          <p:cNvPicPr>
            <a:picLocks noChangeAspect="1"/>
          </p:cNvPicPr>
          <p:nvPr/>
        </p:nvPicPr>
        <p:blipFill>
          <a:blip r:embed="rId4"/>
          <a:stretch>
            <a:fillRect/>
          </a:stretch>
        </p:blipFill>
        <p:spPr>
          <a:xfrm>
            <a:off x="437860" y="3805545"/>
            <a:ext cx="5200940" cy="2320618"/>
          </a:xfrm>
          <a:prstGeom prst="rect">
            <a:avLst/>
          </a:prstGeom>
        </p:spPr>
      </p:pic>
      <p:sp>
        <p:nvSpPr>
          <p:cNvPr id="4" name="Rectangle 3">
            <a:extLst>
              <a:ext uri="{FF2B5EF4-FFF2-40B4-BE49-F238E27FC236}">
                <a16:creationId xmlns:a16="http://schemas.microsoft.com/office/drawing/2014/main" id="{8B4B04FA-CA65-4AD1-A655-270202C53DB7}"/>
              </a:ext>
            </a:extLst>
          </p:cNvPr>
          <p:cNvSpPr/>
          <p:nvPr/>
        </p:nvSpPr>
        <p:spPr>
          <a:xfrm>
            <a:off x="1279336" y="4131958"/>
            <a:ext cx="854264" cy="1986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8C2EAC5-0CCD-483A-945E-5063FAE5411F}"/>
              </a:ext>
            </a:extLst>
          </p:cNvPr>
          <p:cNvCxnSpPr>
            <a:cxnSpLocks/>
            <a:stCxn id="4" idx="3"/>
          </p:cNvCxnSpPr>
          <p:nvPr/>
        </p:nvCxnSpPr>
        <p:spPr>
          <a:xfrm>
            <a:off x="2133600" y="4231301"/>
            <a:ext cx="3877274" cy="8740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723CF1AF-FC7E-430D-903F-248DCD6D30E0}"/>
              </a:ext>
            </a:extLst>
          </p:cNvPr>
          <p:cNvSpPr txBox="1"/>
          <p:nvPr/>
        </p:nvSpPr>
        <p:spPr>
          <a:xfrm>
            <a:off x="6172200" y="5943600"/>
            <a:ext cx="2286000" cy="369332"/>
          </a:xfrm>
          <a:prstGeom prst="rect">
            <a:avLst/>
          </a:prstGeom>
          <a:noFill/>
          <a:ln>
            <a:solidFill>
              <a:schemeClr val="tx1"/>
            </a:solidFill>
          </a:ln>
        </p:spPr>
        <p:txBody>
          <a:bodyPr wrap="square" rtlCol="0">
            <a:spAutoFit/>
          </a:bodyPr>
          <a:lstStyle/>
          <a:p>
            <a:r>
              <a:rPr lang="en-US" dirty="0"/>
              <a:t>Yellow star = Favorite</a:t>
            </a:r>
          </a:p>
        </p:txBody>
      </p:sp>
      <p:sp>
        <p:nvSpPr>
          <p:cNvPr id="10" name="Rectangle 9">
            <a:extLst>
              <a:ext uri="{FF2B5EF4-FFF2-40B4-BE49-F238E27FC236}">
                <a16:creationId xmlns:a16="http://schemas.microsoft.com/office/drawing/2014/main" id="{BDB9FF64-DA5A-419C-837C-250C138608B9}"/>
              </a:ext>
            </a:extLst>
          </p:cNvPr>
          <p:cNvSpPr/>
          <p:nvPr/>
        </p:nvSpPr>
        <p:spPr>
          <a:xfrm>
            <a:off x="1676400" y="3810000"/>
            <a:ext cx="3962400" cy="1986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928BA7B8-B17D-4959-B612-1782B1BCECB0}"/>
              </a:ext>
            </a:extLst>
          </p:cNvPr>
          <p:cNvPicPr>
            <a:picLocks noChangeAspect="1"/>
          </p:cNvPicPr>
          <p:nvPr/>
        </p:nvPicPr>
        <p:blipFill>
          <a:blip r:embed="rId5"/>
          <a:stretch>
            <a:fillRect/>
          </a:stretch>
        </p:blipFill>
        <p:spPr>
          <a:xfrm>
            <a:off x="6010874" y="4322882"/>
            <a:ext cx="2662609" cy="1519052"/>
          </a:xfrm>
          <a:prstGeom prst="rect">
            <a:avLst/>
          </a:prstGeom>
        </p:spPr>
      </p:pic>
    </p:spTree>
    <p:extLst>
      <p:ext uri="{BB962C8B-B14F-4D97-AF65-F5344CB8AC3E}">
        <p14:creationId xmlns:p14="http://schemas.microsoft.com/office/powerpoint/2010/main" val="27270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800" dirty="0"/>
              <a:t>History &amp; Problems/Administration/Other Clinical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History &amp; problems</a:t>
            </a:r>
          </a:p>
          <a:p>
            <a:pPr lvl="1"/>
            <a:r>
              <a:rPr lang="en-US" sz="2400" dirty="0"/>
              <a:t>Review screen of Problem List</a:t>
            </a:r>
          </a:p>
          <a:p>
            <a:pPr lvl="1"/>
            <a:r>
              <a:rPr lang="en-US" sz="2400" dirty="0"/>
              <a:t>Better process to Edit within Documents</a:t>
            </a:r>
          </a:p>
        </p:txBody>
      </p:sp>
      <p:pic>
        <p:nvPicPr>
          <p:cNvPr id="2" name="Picture 1">
            <a:extLst>
              <a:ext uri="{FF2B5EF4-FFF2-40B4-BE49-F238E27FC236}">
                <a16:creationId xmlns:a16="http://schemas.microsoft.com/office/drawing/2014/main" id="{B82DDF57-6F42-40A5-9A36-53FEEEAA5439}"/>
              </a:ext>
            </a:extLst>
          </p:cNvPr>
          <p:cNvPicPr>
            <a:picLocks noChangeAspect="1"/>
          </p:cNvPicPr>
          <p:nvPr/>
        </p:nvPicPr>
        <p:blipFill>
          <a:blip r:embed="rId3"/>
          <a:stretch>
            <a:fillRect/>
          </a:stretch>
        </p:blipFill>
        <p:spPr>
          <a:xfrm>
            <a:off x="457200" y="3962399"/>
            <a:ext cx="5882729" cy="2163763"/>
          </a:xfrm>
          <a:prstGeom prst="rect">
            <a:avLst/>
          </a:prstGeom>
        </p:spPr>
      </p:pic>
      <p:sp>
        <p:nvSpPr>
          <p:cNvPr id="3" name="Rectangle 2">
            <a:extLst>
              <a:ext uri="{FF2B5EF4-FFF2-40B4-BE49-F238E27FC236}">
                <a16:creationId xmlns:a16="http://schemas.microsoft.com/office/drawing/2014/main" id="{C8D85931-09F2-4084-A951-367FD5629941}"/>
              </a:ext>
            </a:extLst>
          </p:cNvPr>
          <p:cNvSpPr/>
          <p:nvPr/>
        </p:nvSpPr>
        <p:spPr>
          <a:xfrm>
            <a:off x="533400" y="3962400"/>
            <a:ext cx="1447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3729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800" dirty="0"/>
              <a:t>History &amp; Problems/Administration/Other Clinical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Administrative – Registration Information</a:t>
            </a:r>
          </a:p>
          <a:p>
            <a:pPr lvl="1"/>
            <a:r>
              <a:rPr lang="en-US" dirty="0"/>
              <a:t>“Legal” – Includes MOLST form Hx</a:t>
            </a:r>
          </a:p>
        </p:txBody>
      </p:sp>
      <p:pic>
        <p:nvPicPr>
          <p:cNvPr id="2" name="Picture 1">
            <a:extLst>
              <a:ext uri="{FF2B5EF4-FFF2-40B4-BE49-F238E27FC236}">
                <a16:creationId xmlns:a16="http://schemas.microsoft.com/office/drawing/2014/main" id="{7C481948-2939-44F7-98B7-F7E40BBFD68D}"/>
              </a:ext>
            </a:extLst>
          </p:cNvPr>
          <p:cNvPicPr>
            <a:picLocks noChangeAspect="1"/>
          </p:cNvPicPr>
          <p:nvPr/>
        </p:nvPicPr>
        <p:blipFill>
          <a:blip r:embed="rId3"/>
          <a:stretch>
            <a:fillRect/>
          </a:stretch>
        </p:blipFill>
        <p:spPr>
          <a:xfrm>
            <a:off x="441664" y="3505200"/>
            <a:ext cx="6199575" cy="2640938"/>
          </a:xfrm>
          <a:prstGeom prst="rect">
            <a:avLst/>
          </a:prstGeom>
        </p:spPr>
      </p:pic>
      <p:sp>
        <p:nvSpPr>
          <p:cNvPr id="4" name="Rectangle 3">
            <a:extLst>
              <a:ext uri="{FF2B5EF4-FFF2-40B4-BE49-F238E27FC236}">
                <a16:creationId xmlns:a16="http://schemas.microsoft.com/office/drawing/2014/main" id="{83D839E3-F5BF-464A-B11D-2F25728D3232}"/>
              </a:ext>
            </a:extLst>
          </p:cNvPr>
          <p:cNvSpPr/>
          <p:nvPr/>
        </p:nvSpPr>
        <p:spPr>
          <a:xfrm>
            <a:off x="1981200" y="3505200"/>
            <a:ext cx="1524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062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800" dirty="0">
                <a:solidFill>
                  <a:prstClr val="black"/>
                </a:solidFill>
              </a:rPr>
              <a:t>History &amp; Problems/Administration/Other Clinical</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Other Clinical</a:t>
            </a:r>
          </a:p>
          <a:p>
            <a:pPr lvl="1"/>
            <a:r>
              <a:rPr lang="en-US" sz="2400" dirty="0"/>
              <a:t>A collection of all information that didn’t have a designated tab location</a:t>
            </a:r>
          </a:p>
        </p:txBody>
      </p:sp>
      <p:pic>
        <p:nvPicPr>
          <p:cNvPr id="2" name="Picture 1">
            <a:extLst>
              <a:ext uri="{FF2B5EF4-FFF2-40B4-BE49-F238E27FC236}">
                <a16:creationId xmlns:a16="http://schemas.microsoft.com/office/drawing/2014/main" id="{8970C592-EE37-4F65-98C1-5FFECA4C8C77}"/>
              </a:ext>
            </a:extLst>
          </p:cNvPr>
          <p:cNvPicPr>
            <a:picLocks noChangeAspect="1"/>
          </p:cNvPicPr>
          <p:nvPr/>
        </p:nvPicPr>
        <p:blipFill>
          <a:blip r:embed="rId3"/>
          <a:stretch>
            <a:fillRect/>
          </a:stretch>
        </p:blipFill>
        <p:spPr>
          <a:xfrm>
            <a:off x="457200" y="3099923"/>
            <a:ext cx="6096000" cy="3053030"/>
          </a:xfrm>
          <a:prstGeom prst="rect">
            <a:avLst/>
          </a:prstGeom>
        </p:spPr>
      </p:pic>
      <p:sp>
        <p:nvSpPr>
          <p:cNvPr id="3" name="Rectangle 2">
            <a:extLst>
              <a:ext uri="{FF2B5EF4-FFF2-40B4-BE49-F238E27FC236}">
                <a16:creationId xmlns:a16="http://schemas.microsoft.com/office/drawing/2014/main" id="{3011D326-AA8B-443A-AD36-E895244DEB67}"/>
              </a:ext>
            </a:extLst>
          </p:cNvPr>
          <p:cNvSpPr/>
          <p:nvPr/>
        </p:nvSpPr>
        <p:spPr>
          <a:xfrm>
            <a:off x="3429000" y="3099923"/>
            <a:ext cx="1600200" cy="17667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0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Autofit/>
          </a:bodyPr>
          <a:lstStyle/>
          <a:p>
            <a:r>
              <a:rPr lang="en-US" sz="2400" dirty="0"/>
              <a:t>Diagnostics/Provider Notes/Nurse/Allied Health/Medications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Diagnostics</a:t>
            </a:r>
          </a:p>
          <a:p>
            <a:pPr lvl="1"/>
            <a:r>
              <a:rPr lang="en-US" sz="2400" dirty="0"/>
              <a:t>Click on headers to see specific Specialties</a:t>
            </a:r>
          </a:p>
          <a:p>
            <a:pPr lvl="1"/>
            <a:r>
              <a:rPr lang="en-US" sz="2400" dirty="0"/>
              <a:t>Left Panel filters view under Lab</a:t>
            </a:r>
          </a:p>
        </p:txBody>
      </p:sp>
      <p:pic>
        <p:nvPicPr>
          <p:cNvPr id="2" name="Picture 1">
            <a:extLst>
              <a:ext uri="{FF2B5EF4-FFF2-40B4-BE49-F238E27FC236}">
                <a16:creationId xmlns:a16="http://schemas.microsoft.com/office/drawing/2014/main" id="{21DF9F11-EA26-49FE-9FC3-A2FF63B937E5}"/>
              </a:ext>
            </a:extLst>
          </p:cNvPr>
          <p:cNvPicPr>
            <a:picLocks noChangeAspect="1"/>
          </p:cNvPicPr>
          <p:nvPr/>
        </p:nvPicPr>
        <p:blipFill>
          <a:blip r:embed="rId3"/>
          <a:stretch>
            <a:fillRect/>
          </a:stretch>
        </p:blipFill>
        <p:spPr>
          <a:xfrm>
            <a:off x="457200" y="3329011"/>
            <a:ext cx="5334000" cy="2797152"/>
          </a:xfrm>
          <a:prstGeom prst="rect">
            <a:avLst/>
          </a:prstGeom>
        </p:spPr>
      </p:pic>
      <p:sp>
        <p:nvSpPr>
          <p:cNvPr id="3" name="Rectangle 2">
            <a:extLst>
              <a:ext uri="{FF2B5EF4-FFF2-40B4-BE49-F238E27FC236}">
                <a16:creationId xmlns:a16="http://schemas.microsoft.com/office/drawing/2014/main" id="{F9677C91-5F56-4D48-B83D-2F892E25DA53}"/>
              </a:ext>
            </a:extLst>
          </p:cNvPr>
          <p:cNvSpPr/>
          <p:nvPr/>
        </p:nvSpPr>
        <p:spPr>
          <a:xfrm>
            <a:off x="1524000" y="4114800"/>
            <a:ext cx="3200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D4867702-8041-4CF2-BC13-ED71DD3F95F0}"/>
              </a:ext>
            </a:extLst>
          </p:cNvPr>
          <p:cNvSpPr/>
          <p:nvPr/>
        </p:nvSpPr>
        <p:spPr>
          <a:xfrm>
            <a:off x="457200" y="4449762"/>
            <a:ext cx="838200" cy="8080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3788231E-F541-4B2B-B482-3824ABDA5B8E}"/>
              </a:ext>
            </a:extLst>
          </p:cNvPr>
          <p:cNvSpPr/>
          <p:nvPr/>
        </p:nvSpPr>
        <p:spPr>
          <a:xfrm>
            <a:off x="5105400" y="3810000"/>
            <a:ext cx="685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DEF132F-3486-4A7A-836D-495263353CAF}"/>
              </a:ext>
            </a:extLst>
          </p:cNvPr>
          <p:cNvSpPr/>
          <p:nvPr/>
        </p:nvSpPr>
        <p:spPr>
          <a:xfrm>
            <a:off x="5486400" y="3992562"/>
            <a:ext cx="304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4DCE183-09E3-4746-9A4A-AAA0E1CE37F6}"/>
              </a:ext>
            </a:extLst>
          </p:cNvPr>
          <p:cNvSpPr txBox="1"/>
          <p:nvPr/>
        </p:nvSpPr>
        <p:spPr>
          <a:xfrm>
            <a:off x="5943600" y="3733800"/>
            <a:ext cx="2743200" cy="132343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a:t>Subcategory – best view</a:t>
            </a:r>
          </a:p>
          <a:p>
            <a:pPr marL="742950" lvl="1" indent="-285750">
              <a:buFont typeface="Arial" panose="020B0604020202020204" pitchFamily="34" charset="0"/>
              <a:buChar char="•"/>
            </a:pPr>
            <a:r>
              <a:rPr lang="en-US" sz="1600" dirty="0"/>
              <a:t>Microorganism- alternative view</a:t>
            </a:r>
          </a:p>
          <a:p>
            <a:pPr marL="285750" indent="-285750">
              <a:buFont typeface="Arial" panose="020B0604020202020204" pitchFamily="34" charset="0"/>
              <a:buChar char="•"/>
            </a:pPr>
            <a:r>
              <a:rPr lang="en-US" sz="1600" dirty="0"/>
              <a:t>Filter – time range/ Inpatient/ subcategory</a:t>
            </a:r>
          </a:p>
        </p:txBody>
      </p:sp>
      <p:sp>
        <p:nvSpPr>
          <p:cNvPr id="10" name="Rectangle 9">
            <a:extLst>
              <a:ext uri="{FF2B5EF4-FFF2-40B4-BE49-F238E27FC236}">
                <a16:creationId xmlns:a16="http://schemas.microsoft.com/office/drawing/2014/main" id="{FCC1CEFF-3925-4EAC-980A-FD580BD0694D}"/>
              </a:ext>
            </a:extLst>
          </p:cNvPr>
          <p:cNvSpPr/>
          <p:nvPr/>
        </p:nvSpPr>
        <p:spPr>
          <a:xfrm>
            <a:off x="533400" y="3329011"/>
            <a:ext cx="1219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309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292A16-B821-4F15-965D-C43980BE5C89}"/>
              </a:ext>
            </a:extLst>
          </p:cNvPr>
          <p:cNvSpPr>
            <a:spLocks noGrp="1"/>
          </p:cNvSpPr>
          <p:nvPr>
            <p:ph type="title"/>
          </p:nvPr>
        </p:nvSpPr>
        <p:spPr/>
        <p:txBody>
          <a:bodyPr/>
          <a:lstStyle/>
          <a:p>
            <a:r>
              <a:rPr lang="en-US" dirty="0"/>
              <a:t>Expanse Login</a:t>
            </a:r>
          </a:p>
        </p:txBody>
      </p:sp>
      <p:sp>
        <p:nvSpPr>
          <p:cNvPr id="3" name="Text Placeholder 2">
            <a:extLst>
              <a:ext uri="{FF2B5EF4-FFF2-40B4-BE49-F238E27FC236}">
                <a16:creationId xmlns:a16="http://schemas.microsoft.com/office/drawing/2014/main" id="{6E8353B1-8D3A-4AB6-B609-734755AA3B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5155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Provider Notes</a:t>
            </a:r>
          </a:p>
          <a:p>
            <a:pPr lvl="1"/>
            <a:r>
              <a:rPr lang="en-US" dirty="0"/>
              <a:t>All Provider Notes display here</a:t>
            </a:r>
          </a:p>
          <a:p>
            <a:pPr lvl="1"/>
            <a:r>
              <a:rPr lang="en-US" dirty="0"/>
              <a:t>All statuses included (Signed/Draft/Pending)</a:t>
            </a:r>
          </a:p>
          <a:p>
            <a:pPr lvl="1"/>
            <a:r>
              <a:rPr lang="en-US" dirty="0"/>
              <a:t>Click document icon to open and view document</a:t>
            </a:r>
          </a:p>
          <a:p>
            <a:pPr lvl="2"/>
            <a:r>
              <a:rPr lang="en-US" dirty="0"/>
              <a:t>Document icon will display a “</a:t>
            </a:r>
            <a:r>
              <a:rPr lang="en-US" dirty="0">
                <a:sym typeface="Wingdings" panose="05000000000000000000" pitchFamily="2" charset="2"/>
              </a:rPr>
              <a:t>” when viewed</a:t>
            </a:r>
            <a:endParaRPr lang="en-US" dirty="0"/>
          </a:p>
        </p:txBody>
      </p:sp>
      <p:pic>
        <p:nvPicPr>
          <p:cNvPr id="2" name="Picture 1">
            <a:extLst>
              <a:ext uri="{FF2B5EF4-FFF2-40B4-BE49-F238E27FC236}">
                <a16:creationId xmlns:a16="http://schemas.microsoft.com/office/drawing/2014/main" id="{E03F62DC-C296-481F-A69B-1E1EFA6FCF58}"/>
              </a:ext>
            </a:extLst>
          </p:cNvPr>
          <p:cNvPicPr>
            <a:picLocks noChangeAspect="1"/>
          </p:cNvPicPr>
          <p:nvPr/>
        </p:nvPicPr>
        <p:blipFill>
          <a:blip r:embed="rId3"/>
          <a:stretch>
            <a:fillRect/>
          </a:stretch>
        </p:blipFill>
        <p:spPr>
          <a:xfrm>
            <a:off x="457201" y="4839177"/>
            <a:ext cx="5943600" cy="1272930"/>
          </a:xfrm>
          <a:prstGeom prst="rect">
            <a:avLst/>
          </a:prstGeom>
        </p:spPr>
      </p:pic>
      <p:sp>
        <p:nvSpPr>
          <p:cNvPr id="3" name="Rectangle 2">
            <a:extLst>
              <a:ext uri="{FF2B5EF4-FFF2-40B4-BE49-F238E27FC236}">
                <a16:creationId xmlns:a16="http://schemas.microsoft.com/office/drawing/2014/main" id="{300A1B2C-62DD-4941-8A20-65672D67B4EB}"/>
              </a:ext>
            </a:extLst>
          </p:cNvPr>
          <p:cNvSpPr/>
          <p:nvPr/>
        </p:nvSpPr>
        <p:spPr>
          <a:xfrm>
            <a:off x="1981200" y="4825120"/>
            <a:ext cx="1447800" cy="20407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7536D84-61B1-415E-9A04-3D3670A851AA}"/>
              </a:ext>
            </a:extLst>
          </p:cNvPr>
          <p:cNvSpPr/>
          <p:nvPr/>
        </p:nvSpPr>
        <p:spPr>
          <a:xfrm>
            <a:off x="3429000" y="5943600"/>
            <a:ext cx="152400" cy="16850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826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Nurse / Allied health</a:t>
            </a:r>
          </a:p>
          <a:p>
            <a:pPr lvl="1"/>
            <a:r>
              <a:rPr lang="en-US" dirty="0"/>
              <a:t>All non-provider assessments/notes appear here</a:t>
            </a:r>
          </a:p>
        </p:txBody>
      </p:sp>
      <p:pic>
        <p:nvPicPr>
          <p:cNvPr id="2" name="Picture 1">
            <a:extLst>
              <a:ext uri="{FF2B5EF4-FFF2-40B4-BE49-F238E27FC236}">
                <a16:creationId xmlns:a16="http://schemas.microsoft.com/office/drawing/2014/main" id="{04BDB3AF-1712-4075-9DFE-5C2E96429378}"/>
              </a:ext>
            </a:extLst>
          </p:cNvPr>
          <p:cNvPicPr>
            <a:picLocks noChangeAspect="1"/>
          </p:cNvPicPr>
          <p:nvPr/>
        </p:nvPicPr>
        <p:blipFill>
          <a:blip r:embed="rId3"/>
          <a:stretch>
            <a:fillRect/>
          </a:stretch>
        </p:blipFill>
        <p:spPr>
          <a:xfrm>
            <a:off x="457200" y="4388212"/>
            <a:ext cx="5867400" cy="1737951"/>
          </a:xfrm>
          <a:prstGeom prst="rect">
            <a:avLst/>
          </a:prstGeom>
        </p:spPr>
      </p:pic>
      <p:sp>
        <p:nvSpPr>
          <p:cNvPr id="3" name="Rectangle 2">
            <a:extLst>
              <a:ext uri="{FF2B5EF4-FFF2-40B4-BE49-F238E27FC236}">
                <a16:creationId xmlns:a16="http://schemas.microsoft.com/office/drawing/2014/main" id="{9EC0C7C4-2E3D-465E-B873-1F9857F8947F}"/>
              </a:ext>
            </a:extLst>
          </p:cNvPr>
          <p:cNvSpPr/>
          <p:nvPr/>
        </p:nvSpPr>
        <p:spPr>
          <a:xfrm>
            <a:off x="3382762" y="4388212"/>
            <a:ext cx="1447800" cy="15456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8693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sz="2400" dirty="0">
                <a:solidFill>
                  <a:prstClr val="black"/>
                </a:solidFill>
              </a:rPr>
              <a:t>Diagnostics/Provider Notes/Nurse/Allied Health/Medications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Medications</a:t>
            </a:r>
          </a:p>
          <a:p>
            <a:pPr lvl="1"/>
            <a:r>
              <a:rPr lang="en-US" dirty="0"/>
              <a:t>All medication views are found here</a:t>
            </a:r>
          </a:p>
        </p:txBody>
      </p:sp>
      <p:pic>
        <p:nvPicPr>
          <p:cNvPr id="2" name="Picture 1">
            <a:extLst>
              <a:ext uri="{FF2B5EF4-FFF2-40B4-BE49-F238E27FC236}">
                <a16:creationId xmlns:a16="http://schemas.microsoft.com/office/drawing/2014/main" id="{7255BA03-18D9-4383-A4DC-CE83C9F7B9B2}"/>
              </a:ext>
            </a:extLst>
          </p:cNvPr>
          <p:cNvPicPr>
            <a:picLocks noChangeAspect="1"/>
          </p:cNvPicPr>
          <p:nvPr/>
        </p:nvPicPr>
        <p:blipFill>
          <a:blip r:embed="rId3"/>
          <a:stretch>
            <a:fillRect/>
          </a:stretch>
        </p:blipFill>
        <p:spPr>
          <a:xfrm>
            <a:off x="457200" y="4343400"/>
            <a:ext cx="6050876" cy="1788781"/>
          </a:xfrm>
          <a:prstGeom prst="rect">
            <a:avLst/>
          </a:prstGeom>
        </p:spPr>
      </p:pic>
      <p:sp>
        <p:nvSpPr>
          <p:cNvPr id="3" name="Rectangle 2">
            <a:extLst>
              <a:ext uri="{FF2B5EF4-FFF2-40B4-BE49-F238E27FC236}">
                <a16:creationId xmlns:a16="http://schemas.microsoft.com/office/drawing/2014/main" id="{79A62C8C-10BB-47CC-9398-A1FD0ABE7779}"/>
              </a:ext>
            </a:extLst>
          </p:cNvPr>
          <p:cNvSpPr/>
          <p:nvPr/>
        </p:nvSpPr>
        <p:spPr>
          <a:xfrm>
            <a:off x="4953000" y="4343400"/>
            <a:ext cx="14478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E89FF0E-A410-4617-9671-4CF83C710729}"/>
              </a:ext>
            </a:extLst>
          </p:cNvPr>
          <p:cNvSpPr/>
          <p:nvPr/>
        </p:nvSpPr>
        <p:spPr>
          <a:xfrm>
            <a:off x="5562600" y="4876800"/>
            <a:ext cx="945476"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05050E92-1B0D-49E4-9D5C-60F8EA845125}"/>
              </a:ext>
            </a:extLst>
          </p:cNvPr>
          <p:cNvPicPr>
            <a:picLocks noChangeAspect="1"/>
          </p:cNvPicPr>
          <p:nvPr/>
        </p:nvPicPr>
        <p:blipFill>
          <a:blip r:embed="rId4"/>
          <a:stretch>
            <a:fillRect/>
          </a:stretch>
        </p:blipFill>
        <p:spPr>
          <a:xfrm>
            <a:off x="6953008" y="4340390"/>
            <a:ext cx="1033518" cy="1788781"/>
          </a:xfrm>
          <a:prstGeom prst="rect">
            <a:avLst/>
          </a:prstGeom>
        </p:spPr>
      </p:pic>
      <p:cxnSp>
        <p:nvCxnSpPr>
          <p:cNvPr id="9" name="Straight Arrow Connector 8">
            <a:extLst>
              <a:ext uri="{FF2B5EF4-FFF2-40B4-BE49-F238E27FC236}">
                <a16:creationId xmlns:a16="http://schemas.microsoft.com/office/drawing/2014/main" id="{657289BF-2BBC-4A82-B9B0-57BFC92E78D0}"/>
              </a:ext>
            </a:extLst>
          </p:cNvPr>
          <p:cNvCxnSpPr>
            <a:stCxn id="4" idx="3"/>
          </p:cNvCxnSpPr>
          <p:nvPr/>
        </p:nvCxnSpPr>
        <p:spPr>
          <a:xfrm>
            <a:off x="6508076" y="4991100"/>
            <a:ext cx="457200" cy="2667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3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Patient information that constantly displays</a:t>
            </a:r>
          </a:p>
          <a:p>
            <a:r>
              <a:rPr lang="en-US" sz="2400" dirty="0"/>
              <a:t>Name/Age/Gender/DOB/Medical Record #</a:t>
            </a:r>
          </a:p>
          <a:p>
            <a:r>
              <a:rPr lang="en-US" sz="2400" dirty="0"/>
              <a:t>Status/Floor/Room</a:t>
            </a:r>
          </a:p>
          <a:p>
            <a:r>
              <a:rPr lang="en-US" sz="2400" dirty="0"/>
              <a:t>Height/Weight</a:t>
            </a:r>
          </a:p>
          <a:p>
            <a:pPr lvl="1"/>
            <a:r>
              <a:rPr lang="en-US" sz="2000" dirty="0"/>
              <a:t>Calculated BSA/BMI</a:t>
            </a:r>
          </a:p>
          <a:p>
            <a:r>
              <a:rPr lang="en-US" sz="2400" dirty="0"/>
              <a:t>Acct# Button</a:t>
            </a:r>
          </a:p>
          <a:p>
            <a:pPr lvl="1"/>
            <a:r>
              <a:rPr lang="en-US" sz="2000" dirty="0"/>
              <a:t>Click to select Visit(s)</a:t>
            </a:r>
          </a:p>
          <a:p>
            <a:r>
              <a:rPr lang="en-US" sz="2400" dirty="0"/>
              <a:t>Resuscitation Status Button</a:t>
            </a:r>
          </a:p>
          <a:p>
            <a:pPr lvl="1"/>
            <a:r>
              <a:rPr lang="en-US" sz="2000" dirty="0"/>
              <a:t>Displays Code Status (Hx available(?) if not ordered)</a:t>
            </a:r>
          </a:p>
          <a:p>
            <a:pPr lvl="1"/>
            <a:r>
              <a:rPr lang="en-US" sz="2000" dirty="0"/>
              <a:t>Link to code Status Hx/MOLST Hx</a:t>
            </a:r>
          </a:p>
          <a:p>
            <a:pPr lvl="1"/>
            <a:r>
              <a:rPr lang="en-US" sz="2000" dirty="0"/>
              <a:t>Able to order/edit Code Status from linked page</a:t>
            </a:r>
          </a:p>
        </p:txBody>
      </p:sp>
      <p:pic>
        <p:nvPicPr>
          <p:cNvPr id="2" name="Picture 1">
            <a:extLst>
              <a:ext uri="{FF2B5EF4-FFF2-40B4-BE49-F238E27FC236}">
                <a16:creationId xmlns:a16="http://schemas.microsoft.com/office/drawing/2014/main" id="{451E3F8B-A5FE-4802-8EC2-8FD57D9969D1}"/>
              </a:ext>
            </a:extLst>
          </p:cNvPr>
          <p:cNvPicPr>
            <a:picLocks noChangeAspect="1"/>
          </p:cNvPicPr>
          <p:nvPr/>
        </p:nvPicPr>
        <p:blipFill rotWithShape="1">
          <a:blip r:embed="rId3"/>
          <a:srcRect l="79630"/>
          <a:stretch/>
        </p:blipFill>
        <p:spPr>
          <a:xfrm>
            <a:off x="7010400" y="2551142"/>
            <a:ext cx="1676400" cy="3575021"/>
          </a:xfrm>
          <a:prstGeom prst="rect">
            <a:avLst/>
          </a:prstGeom>
        </p:spPr>
      </p:pic>
      <p:sp>
        <p:nvSpPr>
          <p:cNvPr id="3" name="Rectangle 2">
            <a:extLst>
              <a:ext uri="{FF2B5EF4-FFF2-40B4-BE49-F238E27FC236}">
                <a16:creationId xmlns:a16="http://schemas.microsoft.com/office/drawing/2014/main" id="{562D8EC4-E91A-47DD-89F9-F77157737B85}"/>
              </a:ext>
            </a:extLst>
          </p:cNvPr>
          <p:cNvSpPr/>
          <p:nvPr/>
        </p:nvSpPr>
        <p:spPr>
          <a:xfrm>
            <a:off x="7010400" y="2819400"/>
            <a:ext cx="1676400" cy="137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DDD2C0D-FD00-4AC9-A091-575C44F9030A}"/>
              </a:ext>
            </a:extLst>
          </p:cNvPr>
          <p:cNvSpPr/>
          <p:nvPr/>
        </p:nvSpPr>
        <p:spPr>
          <a:xfrm>
            <a:off x="7391400" y="3048000"/>
            <a:ext cx="914400" cy="381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C589A91-D1AD-4AFC-8654-CE2D1D1E638F}"/>
              </a:ext>
            </a:extLst>
          </p:cNvPr>
          <p:cNvSpPr/>
          <p:nvPr/>
        </p:nvSpPr>
        <p:spPr>
          <a:xfrm>
            <a:off x="7010400" y="3429000"/>
            <a:ext cx="1219200" cy="18256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927E9A3-2DAC-4EE3-B613-8A2E817BD8C9}"/>
              </a:ext>
            </a:extLst>
          </p:cNvPr>
          <p:cNvSpPr/>
          <p:nvPr/>
        </p:nvSpPr>
        <p:spPr>
          <a:xfrm>
            <a:off x="7010400" y="3657600"/>
            <a:ext cx="16002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FBB3D69-2A94-4866-9748-508D479990E1}"/>
              </a:ext>
            </a:extLst>
          </p:cNvPr>
          <p:cNvSpPr/>
          <p:nvPr/>
        </p:nvSpPr>
        <p:spPr>
          <a:xfrm>
            <a:off x="7086600" y="3925858"/>
            <a:ext cx="6858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A1C17F6E-7B6F-4618-BB40-0C2244172A51}"/>
              </a:ext>
            </a:extLst>
          </p:cNvPr>
          <p:cNvSpPr/>
          <p:nvPr/>
        </p:nvSpPr>
        <p:spPr>
          <a:xfrm>
            <a:off x="7924800" y="3925858"/>
            <a:ext cx="685800" cy="22222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99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500"/>
                                        <p:tgtEl>
                                          <p:spTgt spid="6">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animEffect transition="in" filter="fade">
                                      <p:cBhvr>
                                        <p:cTn id="7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Search Chart</a:t>
            </a:r>
          </a:p>
          <a:p>
            <a:r>
              <a:rPr lang="en-US" dirty="0"/>
              <a:t>Locked Widgets</a:t>
            </a:r>
          </a:p>
          <a:p>
            <a:pPr lvl="1"/>
            <a:r>
              <a:rPr lang="en-US" dirty="0"/>
              <a:t>Collapsed here to display them</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0"/>
            <a:ext cx="1905202" cy="17827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7376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Chart Search</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Search Chart</a:t>
            </a:r>
          </a:p>
          <a:p>
            <a:pPr lvl="1"/>
            <a:r>
              <a:rPr lang="en-US" dirty="0"/>
              <a:t>Type any element in chart (must exist in chart)</a:t>
            </a:r>
          </a:p>
          <a:p>
            <a:pPr lvl="1"/>
            <a:r>
              <a:rPr lang="en-US" dirty="0"/>
              <a:t>Clickable options display</a:t>
            </a:r>
          </a:p>
          <a:p>
            <a:pPr lvl="1"/>
            <a:r>
              <a:rPr lang="en-US" dirty="0"/>
              <a:t>Popup results display</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1"/>
            <a:ext cx="1905202"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96EA8726-4CA3-42AD-8564-DB9539E2A695}"/>
              </a:ext>
            </a:extLst>
          </p:cNvPr>
          <p:cNvPicPr>
            <a:picLocks noChangeAspect="1"/>
          </p:cNvPicPr>
          <p:nvPr/>
        </p:nvPicPr>
        <p:blipFill>
          <a:blip r:embed="rId4"/>
          <a:stretch>
            <a:fillRect/>
          </a:stretch>
        </p:blipFill>
        <p:spPr>
          <a:xfrm>
            <a:off x="3810000" y="4343401"/>
            <a:ext cx="2886478" cy="1076475"/>
          </a:xfrm>
          <a:prstGeom prst="rect">
            <a:avLst/>
          </a:prstGeom>
        </p:spPr>
      </p:pic>
    </p:spTree>
    <p:extLst>
      <p:ext uri="{BB962C8B-B14F-4D97-AF65-F5344CB8AC3E}">
        <p14:creationId xmlns:p14="http://schemas.microsoft.com/office/powerpoint/2010/main" val="763498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Reference Panel Widgets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Box with up arrow</a:t>
            </a:r>
          </a:p>
          <a:p>
            <a:pPr lvl="1"/>
            <a:r>
              <a:rPr lang="en-US" sz="2400" dirty="0"/>
              <a:t>Collapses and expands widgets</a:t>
            </a:r>
          </a:p>
          <a:p>
            <a:r>
              <a:rPr lang="en-US" sz="2800" dirty="0"/>
              <a:t>Click Widget Header for more detail</a:t>
            </a:r>
          </a:p>
          <a:p>
            <a:r>
              <a:rPr lang="en-US" sz="2800" dirty="0"/>
              <a:t>Widget editor (cogwheel on Summary)</a:t>
            </a:r>
          </a:p>
          <a:p>
            <a:pPr lvl="1"/>
            <a:r>
              <a:rPr lang="en-US" sz="2400" dirty="0"/>
              <a:t>Can add widget(s) below locked 4</a:t>
            </a:r>
          </a:p>
          <a:p>
            <a:pPr marL="0" indent="0">
              <a:buNone/>
            </a:pPr>
            <a:endParaRPr lang="en-US" sz="2800" dirty="0"/>
          </a:p>
          <a:p>
            <a:pPr marL="0" indent="0">
              <a:buNone/>
            </a:pPr>
            <a:r>
              <a:rPr lang="en-US" sz="2800" dirty="0"/>
              <a:t>**Recommended to always </a:t>
            </a:r>
          </a:p>
          <a:p>
            <a:pPr marL="0" indent="0">
              <a:buNone/>
            </a:pPr>
            <a:r>
              <a:rPr lang="en-US" sz="2800" dirty="0"/>
              <a:t>     leave Allergies open**</a:t>
            </a:r>
          </a:p>
        </p:txBody>
      </p:sp>
      <p:pic>
        <p:nvPicPr>
          <p:cNvPr id="2" name="Picture 1">
            <a:extLst>
              <a:ext uri="{FF2B5EF4-FFF2-40B4-BE49-F238E27FC236}">
                <a16:creationId xmlns:a16="http://schemas.microsoft.com/office/drawing/2014/main" id="{4BCBCAF1-69AF-419B-B50D-95F8C5A6FFCD}"/>
              </a:ext>
            </a:extLst>
          </p:cNvPr>
          <p:cNvPicPr>
            <a:picLocks noChangeAspect="1"/>
          </p:cNvPicPr>
          <p:nvPr/>
        </p:nvPicPr>
        <p:blipFill>
          <a:blip r:embed="rId3"/>
          <a:stretch>
            <a:fillRect/>
          </a:stretch>
        </p:blipFill>
        <p:spPr>
          <a:xfrm>
            <a:off x="6781598" y="2698053"/>
            <a:ext cx="1905202" cy="3428110"/>
          </a:xfrm>
          <a:prstGeom prst="rect">
            <a:avLst/>
          </a:prstGeom>
        </p:spPr>
      </p:pic>
      <p:sp>
        <p:nvSpPr>
          <p:cNvPr id="3" name="Rectangle 2">
            <a:extLst>
              <a:ext uri="{FF2B5EF4-FFF2-40B4-BE49-F238E27FC236}">
                <a16:creationId xmlns:a16="http://schemas.microsoft.com/office/drawing/2014/main" id="{F85B5CDB-97D8-4E42-AEEE-699681340C4E}"/>
              </a:ext>
            </a:extLst>
          </p:cNvPr>
          <p:cNvSpPr/>
          <p:nvPr/>
        </p:nvSpPr>
        <p:spPr>
          <a:xfrm>
            <a:off x="6781598" y="4343400"/>
            <a:ext cx="1905202" cy="17827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6F1D82B-C9B4-48FE-B282-B7484998BE7E}"/>
              </a:ext>
            </a:extLst>
          </p:cNvPr>
          <p:cNvSpPr/>
          <p:nvPr/>
        </p:nvSpPr>
        <p:spPr>
          <a:xfrm>
            <a:off x="7239000" y="4572000"/>
            <a:ext cx="2286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136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F658F4-E361-4D3C-9C3B-1090FCAEBDB9}"/>
              </a:ext>
            </a:extLst>
          </p:cNvPr>
          <p:cNvSpPr>
            <a:spLocks noGrp="1"/>
          </p:cNvSpPr>
          <p:nvPr>
            <p:ph type="title"/>
          </p:nvPr>
        </p:nvSpPr>
        <p:spPr/>
        <p:txBody>
          <a:bodyPr/>
          <a:lstStyle/>
          <a:p>
            <a:r>
              <a:rPr lang="en-US" dirty="0"/>
              <a:t>Document</a:t>
            </a:r>
          </a:p>
        </p:txBody>
      </p:sp>
      <p:sp>
        <p:nvSpPr>
          <p:cNvPr id="3" name="Text Placeholder 2">
            <a:extLst>
              <a:ext uri="{FF2B5EF4-FFF2-40B4-BE49-F238E27FC236}">
                <a16:creationId xmlns:a16="http://schemas.microsoft.com/office/drawing/2014/main" id="{0E534AB1-199F-4DF9-916B-D4155BF7C036}"/>
              </a:ext>
            </a:extLst>
          </p:cNvPr>
          <p:cNvSpPr>
            <a:spLocks noGrp="1"/>
          </p:cNvSpPr>
          <p:nvPr>
            <p:ph type="body" idx="1"/>
          </p:nvPr>
        </p:nvSpPr>
        <p:spPr/>
        <p:txBody>
          <a:bodyPr/>
          <a:lstStyle/>
          <a:p>
            <a:r>
              <a:rPr lang="en-US" dirty="0"/>
              <a:t>Introduction to the Document</a:t>
            </a:r>
          </a:p>
        </p:txBody>
      </p:sp>
    </p:spTree>
    <p:extLst>
      <p:ext uri="{BB962C8B-B14F-4D97-AF65-F5344CB8AC3E}">
        <p14:creationId xmlns:p14="http://schemas.microsoft.com/office/powerpoint/2010/main" val="3118616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sz="2800" dirty="0"/>
              <a:t>Favorite Documents display (yellow star) to select</a:t>
            </a:r>
          </a:p>
          <a:p>
            <a:r>
              <a:rPr lang="en-US" sz="2400" dirty="0"/>
              <a:t>Existing (Draft/Pending) display in Grey area under “MY”</a:t>
            </a:r>
          </a:p>
        </p:txBody>
      </p:sp>
      <p:pic>
        <p:nvPicPr>
          <p:cNvPr id="7" name="Picture 6">
            <a:extLst>
              <a:ext uri="{FF2B5EF4-FFF2-40B4-BE49-F238E27FC236}">
                <a16:creationId xmlns:a16="http://schemas.microsoft.com/office/drawing/2014/main" id="{CD4D5B48-7057-4744-822E-EA1D928A0A8A}"/>
              </a:ext>
            </a:extLst>
          </p:cNvPr>
          <p:cNvPicPr>
            <a:picLocks noChangeAspect="1"/>
          </p:cNvPicPr>
          <p:nvPr/>
        </p:nvPicPr>
        <p:blipFill>
          <a:blip r:embed="rId3"/>
          <a:stretch>
            <a:fillRect/>
          </a:stretch>
        </p:blipFill>
        <p:spPr>
          <a:xfrm>
            <a:off x="457200" y="2610988"/>
            <a:ext cx="6629400" cy="3515175"/>
          </a:xfrm>
          <a:prstGeom prst="rect">
            <a:avLst/>
          </a:prstGeom>
        </p:spPr>
      </p:pic>
      <p:sp>
        <p:nvSpPr>
          <p:cNvPr id="3" name="Rectangle 2">
            <a:extLst>
              <a:ext uri="{FF2B5EF4-FFF2-40B4-BE49-F238E27FC236}">
                <a16:creationId xmlns:a16="http://schemas.microsoft.com/office/drawing/2014/main" id="{EBF626A9-6925-4323-8859-27E4AB1F15D0}"/>
              </a:ext>
            </a:extLst>
          </p:cNvPr>
          <p:cNvSpPr/>
          <p:nvPr/>
        </p:nvSpPr>
        <p:spPr>
          <a:xfrm>
            <a:off x="3804557" y="2618013"/>
            <a:ext cx="462643" cy="27758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018021EF-CA99-4F0C-BBF9-35F019BBD2C2}"/>
              </a:ext>
            </a:extLst>
          </p:cNvPr>
          <p:cNvSpPr/>
          <p:nvPr/>
        </p:nvSpPr>
        <p:spPr>
          <a:xfrm>
            <a:off x="457200" y="3505200"/>
            <a:ext cx="6629400" cy="762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28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“Show All” – displays all documents with favorites at the top</a:t>
            </a:r>
          </a:p>
          <a:p>
            <a:r>
              <a:rPr lang="en-US" dirty="0"/>
              <a:t>“Search New Documents” – Displays all ED documents alphabetically</a:t>
            </a:r>
          </a:p>
          <a:p>
            <a:pPr lvl="1"/>
            <a:r>
              <a:rPr lang="en-US" dirty="0"/>
              <a:t>Click on Star to make it a favorite (Done for you)</a:t>
            </a:r>
          </a:p>
        </p:txBody>
      </p:sp>
      <p:pic>
        <p:nvPicPr>
          <p:cNvPr id="8" name="Picture 7">
            <a:extLst>
              <a:ext uri="{FF2B5EF4-FFF2-40B4-BE49-F238E27FC236}">
                <a16:creationId xmlns:a16="http://schemas.microsoft.com/office/drawing/2014/main" id="{C186C409-7D32-462D-A67D-8473530E05D6}"/>
              </a:ext>
            </a:extLst>
          </p:cNvPr>
          <p:cNvPicPr>
            <a:picLocks noChangeAspect="1"/>
          </p:cNvPicPr>
          <p:nvPr/>
        </p:nvPicPr>
        <p:blipFill>
          <a:blip r:embed="rId3"/>
          <a:stretch>
            <a:fillRect/>
          </a:stretch>
        </p:blipFill>
        <p:spPr>
          <a:xfrm>
            <a:off x="5524003" y="4267200"/>
            <a:ext cx="3161318" cy="1807995"/>
          </a:xfrm>
          <a:prstGeom prst="rect">
            <a:avLst/>
          </a:prstGeom>
        </p:spPr>
      </p:pic>
      <p:sp>
        <p:nvSpPr>
          <p:cNvPr id="3" name="Rectangle 2">
            <a:extLst>
              <a:ext uri="{FF2B5EF4-FFF2-40B4-BE49-F238E27FC236}">
                <a16:creationId xmlns:a16="http://schemas.microsoft.com/office/drawing/2014/main" id="{E60AE2B4-1D01-46E6-9A22-9CFD41635632}"/>
              </a:ext>
            </a:extLst>
          </p:cNvPr>
          <p:cNvSpPr/>
          <p:nvPr/>
        </p:nvSpPr>
        <p:spPr>
          <a:xfrm>
            <a:off x="5524002" y="4267200"/>
            <a:ext cx="571998"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80F929D-471A-413E-8871-23DB7036492B}"/>
              </a:ext>
            </a:extLst>
          </p:cNvPr>
          <p:cNvSpPr/>
          <p:nvPr/>
        </p:nvSpPr>
        <p:spPr>
          <a:xfrm>
            <a:off x="6096000" y="4267200"/>
            <a:ext cx="2589320" cy="180799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3EE5178-5B0B-43F8-B363-7BFFFEB74EC6}"/>
              </a:ext>
            </a:extLst>
          </p:cNvPr>
          <p:cNvSpPr/>
          <p:nvPr/>
        </p:nvSpPr>
        <p:spPr>
          <a:xfrm>
            <a:off x="8382000" y="4495800"/>
            <a:ext cx="228600" cy="157939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6657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MEDITECH Expanse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Expanse is available in 2 versions</a:t>
            </a:r>
          </a:p>
          <a:p>
            <a:pPr lvl="1"/>
            <a:r>
              <a:rPr lang="en-US" dirty="0"/>
              <a:t>Desktop</a:t>
            </a:r>
          </a:p>
          <a:p>
            <a:pPr lvl="2"/>
            <a:r>
              <a:rPr lang="en-US" dirty="0"/>
              <a:t>Similar to 6.15 (previous version)</a:t>
            </a:r>
          </a:p>
          <a:p>
            <a:pPr lvl="2"/>
            <a:r>
              <a:rPr lang="en-US" dirty="0"/>
              <a:t>Only available version to non-Providers</a:t>
            </a:r>
          </a:p>
          <a:p>
            <a:pPr lvl="1"/>
            <a:r>
              <a:rPr lang="en-US" dirty="0"/>
              <a:t>Web</a:t>
            </a:r>
          </a:p>
          <a:p>
            <a:pPr lvl="2"/>
            <a:r>
              <a:rPr lang="en-US" dirty="0"/>
              <a:t>New Design</a:t>
            </a:r>
          </a:p>
          <a:p>
            <a:pPr lvl="2"/>
            <a:r>
              <a:rPr lang="en-US" dirty="0"/>
              <a:t>Provider only</a:t>
            </a:r>
          </a:p>
          <a:p>
            <a:pPr lvl="2"/>
            <a:r>
              <a:rPr lang="en-US" dirty="0"/>
              <a:t>Added functionality</a:t>
            </a:r>
          </a:p>
        </p:txBody>
      </p:sp>
      <p:pic>
        <p:nvPicPr>
          <p:cNvPr id="7" name="Picture 6">
            <a:extLst>
              <a:ext uri="{FF2B5EF4-FFF2-40B4-BE49-F238E27FC236}">
                <a16:creationId xmlns:a16="http://schemas.microsoft.com/office/drawing/2014/main" id="{FB9AB3BE-BF61-4DBE-9396-A8268A6EA776}"/>
              </a:ext>
            </a:extLst>
          </p:cNvPr>
          <p:cNvPicPr>
            <a:picLocks noChangeAspect="1"/>
          </p:cNvPicPr>
          <p:nvPr/>
        </p:nvPicPr>
        <p:blipFill>
          <a:blip r:embed="rId3"/>
          <a:stretch>
            <a:fillRect/>
          </a:stretch>
        </p:blipFill>
        <p:spPr>
          <a:xfrm>
            <a:off x="6710315" y="3728358"/>
            <a:ext cx="866896" cy="809738"/>
          </a:xfrm>
          <a:prstGeom prst="rect">
            <a:avLst/>
          </a:prstGeom>
        </p:spPr>
      </p:pic>
      <p:pic>
        <p:nvPicPr>
          <p:cNvPr id="8" name="Picture 7">
            <a:extLst>
              <a:ext uri="{FF2B5EF4-FFF2-40B4-BE49-F238E27FC236}">
                <a16:creationId xmlns:a16="http://schemas.microsoft.com/office/drawing/2014/main" id="{8E8E8A7C-555F-4782-9655-136BDC04A47C}"/>
              </a:ext>
            </a:extLst>
          </p:cNvPr>
          <p:cNvPicPr>
            <a:picLocks noChangeAspect="1"/>
          </p:cNvPicPr>
          <p:nvPr/>
        </p:nvPicPr>
        <p:blipFill>
          <a:blip r:embed="rId4"/>
          <a:stretch>
            <a:fillRect/>
          </a:stretch>
        </p:blipFill>
        <p:spPr>
          <a:xfrm>
            <a:off x="6710315" y="2338963"/>
            <a:ext cx="771633" cy="752580"/>
          </a:xfrm>
          <a:prstGeom prst="rect">
            <a:avLst/>
          </a:prstGeom>
        </p:spPr>
      </p:pic>
    </p:spTree>
    <p:extLst>
      <p:ext uri="{BB962C8B-B14F-4D97-AF65-F5344CB8AC3E}">
        <p14:creationId xmlns:p14="http://schemas.microsoft.com/office/powerpoint/2010/main" val="20332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Training on Document details will be done in person</a:t>
            </a:r>
          </a:p>
          <a:p>
            <a:pPr lvl="1"/>
            <a:r>
              <a:rPr lang="en-US" sz="2400" dirty="0"/>
              <a:t>Header links jump to that location in chart</a:t>
            </a:r>
          </a:p>
          <a:p>
            <a:pPr lvl="1"/>
            <a:r>
              <a:rPr lang="en-US" sz="2400" dirty="0"/>
              <a:t>Clicking section headers opens them for editing</a:t>
            </a:r>
          </a:p>
          <a:p>
            <a:pPr lvl="1"/>
            <a:r>
              <a:rPr lang="en-US" sz="2400" dirty="0"/>
              <a:t>HPI shown below in Edit mode (note arrow)</a:t>
            </a:r>
          </a:p>
          <a:p>
            <a:pPr lvl="1"/>
            <a:r>
              <a:rPr lang="en-US" sz="2400" dirty="0"/>
              <a:t>                                             Save (draft) and Sign options</a:t>
            </a:r>
          </a:p>
        </p:txBody>
      </p:sp>
      <p:pic>
        <p:nvPicPr>
          <p:cNvPr id="2" name="Picture 1">
            <a:extLst>
              <a:ext uri="{FF2B5EF4-FFF2-40B4-BE49-F238E27FC236}">
                <a16:creationId xmlns:a16="http://schemas.microsoft.com/office/drawing/2014/main" id="{FD19B10F-2BC2-4E9E-937F-63E087F788D3}"/>
              </a:ext>
            </a:extLst>
          </p:cNvPr>
          <p:cNvPicPr>
            <a:picLocks noChangeAspect="1"/>
          </p:cNvPicPr>
          <p:nvPr/>
        </p:nvPicPr>
        <p:blipFill>
          <a:blip r:embed="rId3"/>
          <a:stretch>
            <a:fillRect/>
          </a:stretch>
        </p:blipFill>
        <p:spPr>
          <a:xfrm>
            <a:off x="457200" y="3593833"/>
            <a:ext cx="3733800" cy="2532330"/>
          </a:xfrm>
          <a:prstGeom prst="rect">
            <a:avLst/>
          </a:prstGeom>
        </p:spPr>
      </p:pic>
      <p:sp>
        <p:nvSpPr>
          <p:cNvPr id="3" name="Rectangle 2">
            <a:extLst>
              <a:ext uri="{FF2B5EF4-FFF2-40B4-BE49-F238E27FC236}">
                <a16:creationId xmlns:a16="http://schemas.microsoft.com/office/drawing/2014/main" id="{AD5C4DF4-2CBF-46D1-8385-177E3715BA65}"/>
              </a:ext>
            </a:extLst>
          </p:cNvPr>
          <p:cNvSpPr/>
          <p:nvPr/>
        </p:nvSpPr>
        <p:spPr>
          <a:xfrm>
            <a:off x="457200" y="3784847"/>
            <a:ext cx="20574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616E74A-16D2-404B-9B21-E8B0EB85D14D}"/>
              </a:ext>
            </a:extLst>
          </p:cNvPr>
          <p:cNvSpPr/>
          <p:nvPr/>
        </p:nvSpPr>
        <p:spPr>
          <a:xfrm>
            <a:off x="609600" y="3937247"/>
            <a:ext cx="685800" cy="1013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5B11DA5-89BA-44ED-87CF-44ED47F872C4}"/>
              </a:ext>
            </a:extLst>
          </p:cNvPr>
          <p:cNvSpPr/>
          <p:nvPr/>
        </p:nvSpPr>
        <p:spPr>
          <a:xfrm>
            <a:off x="609600" y="4800600"/>
            <a:ext cx="533400" cy="1013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9935BC2-237A-4A18-810B-A89A1742543F}"/>
              </a:ext>
            </a:extLst>
          </p:cNvPr>
          <p:cNvSpPr/>
          <p:nvPr/>
        </p:nvSpPr>
        <p:spPr>
          <a:xfrm>
            <a:off x="609600" y="6032233"/>
            <a:ext cx="228600" cy="939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228BB4BD-78BA-4376-992F-40BF320EA290}"/>
              </a:ext>
            </a:extLst>
          </p:cNvPr>
          <p:cNvPicPr>
            <a:picLocks noChangeAspect="1"/>
          </p:cNvPicPr>
          <p:nvPr/>
        </p:nvPicPr>
        <p:blipFill>
          <a:blip r:embed="rId4"/>
          <a:stretch>
            <a:fillRect/>
          </a:stretch>
        </p:blipFill>
        <p:spPr>
          <a:xfrm>
            <a:off x="4685742" y="4216801"/>
            <a:ext cx="4001058" cy="1862397"/>
          </a:xfrm>
          <a:prstGeom prst="rect">
            <a:avLst/>
          </a:prstGeom>
        </p:spPr>
      </p:pic>
      <p:sp>
        <p:nvSpPr>
          <p:cNvPr id="10" name="Rectangle 9">
            <a:extLst>
              <a:ext uri="{FF2B5EF4-FFF2-40B4-BE49-F238E27FC236}">
                <a16:creationId xmlns:a16="http://schemas.microsoft.com/office/drawing/2014/main" id="{B8921A98-C0B7-4BE0-8939-1BA2163DB4AE}"/>
              </a:ext>
            </a:extLst>
          </p:cNvPr>
          <p:cNvSpPr/>
          <p:nvPr/>
        </p:nvSpPr>
        <p:spPr>
          <a:xfrm>
            <a:off x="4685742" y="4216801"/>
            <a:ext cx="191058" cy="2027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37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Document</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Training on Document details will be done in person</a:t>
            </a:r>
          </a:p>
          <a:p>
            <a:pPr lvl="1"/>
            <a:r>
              <a:rPr lang="en-US" sz="2400" dirty="0"/>
              <a:t>Header links jump to that location in chart</a:t>
            </a:r>
          </a:p>
          <a:p>
            <a:pPr lvl="1"/>
            <a:r>
              <a:rPr lang="en-US" sz="2400" dirty="0"/>
              <a:t>Clicking section headers opens them for editing</a:t>
            </a:r>
          </a:p>
          <a:p>
            <a:pPr lvl="1"/>
            <a:r>
              <a:rPr lang="en-US" sz="2400" dirty="0"/>
              <a:t>HPI shown below in Edit mode (note arrow)</a:t>
            </a:r>
          </a:p>
          <a:p>
            <a:pPr lvl="1"/>
            <a:r>
              <a:rPr lang="en-US" sz="2400" dirty="0"/>
              <a:t>                                             Save   (draft) and Sign options</a:t>
            </a:r>
          </a:p>
        </p:txBody>
      </p:sp>
      <p:pic>
        <p:nvPicPr>
          <p:cNvPr id="11" name="Picture 10">
            <a:extLst>
              <a:ext uri="{FF2B5EF4-FFF2-40B4-BE49-F238E27FC236}">
                <a16:creationId xmlns:a16="http://schemas.microsoft.com/office/drawing/2014/main" id="{F5FD95DD-FFBD-41BC-86FF-5D9B1CEBA318}"/>
              </a:ext>
            </a:extLst>
          </p:cNvPr>
          <p:cNvPicPr>
            <a:picLocks noChangeAspect="1"/>
          </p:cNvPicPr>
          <p:nvPr/>
        </p:nvPicPr>
        <p:blipFill>
          <a:blip r:embed="rId3"/>
          <a:stretch>
            <a:fillRect/>
          </a:stretch>
        </p:blipFill>
        <p:spPr>
          <a:xfrm>
            <a:off x="457200" y="3344198"/>
            <a:ext cx="4572000" cy="2781965"/>
          </a:xfrm>
          <a:prstGeom prst="rect">
            <a:avLst/>
          </a:prstGeom>
        </p:spPr>
      </p:pic>
      <p:pic>
        <p:nvPicPr>
          <p:cNvPr id="12" name="Picture 11">
            <a:extLst>
              <a:ext uri="{FF2B5EF4-FFF2-40B4-BE49-F238E27FC236}">
                <a16:creationId xmlns:a16="http://schemas.microsoft.com/office/drawing/2014/main" id="{BC09F34C-214D-44A6-9041-BB9707399F9D}"/>
              </a:ext>
            </a:extLst>
          </p:cNvPr>
          <p:cNvPicPr>
            <a:picLocks noChangeAspect="1"/>
          </p:cNvPicPr>
          <p:nvPr/>
        </p:nvPicPr>
        <p:blipFill>
          <a:blip r:embed="rId4"/>
          <a:stretch>
            <a:fillRect/>
          </a:stretch>
        </p:blipFill>
        <p:spPr>
          <a:xfrm>
            <a:off x="5715000" y="3972245"/>
            <a:ext cx="2967318" cy="2153918"/>
          </a:xfrm>
          <a:prstGeom prst="rect">
            <a:avLst/>
          </a:prstGeom>
        </p:spPr>
      </p:pic>
      <p:sp>
        <p:nvSpPr>
          <p:cNvPr id="13" name="Rectangle 12">
            <a:extLst>
              <a:ext uri="{FF2B5EF4-FFF2-40B4-BE49-F238E27FC236}">
                <a16:creationId xmlns:a16="http://schemas.microsoft.com/office/drawing/2014/main" id="{D6D1D7DE-9A9C-4E54-AE29-7D3C482D8016}"/>
              </a:ext>
            </a:extLst>
          </p:cNvPr>
          <p:cNvSpPr/>
          <p:nvPr/>
        </p:nvSpPr>
        <p:spPr>
          <a:xfrm>
            <a:off x="452718" y="3581400"/>
            <a:ext cx="3204882"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70DEE8AC-B0B7-41CC-A5D8-1BDC1B609FCC}"/>
              </a:ext>
            </a:extLst>
          </p:cNvPr>
          <p:cNvSpPr/>
          <p:nvPr/>
        </p:nvSpPr>
        <p:spPr>
          <a:xfrm>
            <a:off x="609600" y="3733800"/>
            <a:ext cx="6096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CF431E26-98D2-4723-9B1A-BCB3AFE7D806}"/>
              </a:ext>
            </a:extLst>
          </p:cNvPr>
          <p:cNvSpPr/>
          <p:nvPr/>
        </p:nvSpPr>
        <p:spPr>
          <a:xfrm>
            <a:off x="605118" y="4144962"/>
            <a:ext cx="762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C45E27FC-20BE-4877-A1F7-7B3ABAC24121}"/>
              </a:ext>
            </a:extLst>
          </p:cNvPr>
          <p:cNvSpPr/>
          <p:nvPr/>
        </p:nvSpPr>
        <p:spPr>
          <a:xfrm>
            <a:off x="609600" y="5982153"/>
            <a:ext cx="381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7FE11850-C79B-4D62-A95C-EA890605DCDB}"/>
              </a:ext>
            </a:extLst>
          </p:cNvPr>
          <p:cNvSpPr/>
          <p:nvPr/>
        </p:nvSpPr>
        <p:spPr>
          <a:xfrm>
            <a:off x="5710518" y="4144962"/>
            <a:ext cx="233082" cy="1984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330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CF0052-1234-432E-9709-9A21CBD7BA1B}"/>
              </a:ext>
            </a:extLst>
          </p:cNvPr>
          <p:cNvSpPr>
            <a:spLocks noGrp="1"/>
          </p:cNvSpPr>
          <p:nvPr>
            <p:ph type="title"/>
          </p:nvPr>
        </p:nvSpPr>
        <p:spPr/>
        <p:txBody>
          <a:bodyPr/>
          <a:lstStyle/>
          <a:p>
            <a:r>
              <a:rPr lang="en-US" dirty="0"/>
              <a:t>Orders</a:t>
            </a:r>
          </a:p>
        </p:txBody>
      </p:sp>
      <p:sp>
        <p:nvSpPr>
          <p:cNvPr id="3" name="Text Placeholder 2">
            <a:extLst>
              <a:ext uri="{FF2B5EF4-FFF2-40B4-BE49-F238E27FC236}">
                <a16:creationId xmlns:a16="http://schemas.microsoft.com/office/drawing/2014/main" id="{9C26EC59-ADBC-4C5F-AB6D-DF1389FB9651}"/>
              </a:ext>
            </a:extLst>
          </p:cNvPr>
          <p:cNvSpPr>
            <a:spLocks noGrp="1"/>
          </p:cNvSpPr>
          <p:nvPr>
            <p:ph type="body" idx="1"/>
          </p:nvPr>
        </p:nvSpPr>
        <p:spPr/>
        <p:txBody>
          <a:bodyPr/>
          <a:lstStyle/>
          <a:p>
            <a:r>
              <a:rPr lang="en-US" dirty="0"/>
              <a:t>Introduction to the Orders screen</a:t>
            </a:r>
          </a:p>
        </p:txBody>
      </p:sp>
    </p:spTree>
    <p:extLst>
      <p:ext uri="{BB962C8B-B14F-4D97-AF65-F5344CB8AC3E}">
        <p14:creationId xmlns:p14="http://schemas.microsoft.com/office/powerpoint/2010/main" val="2660087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Orders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Current/Enter/Reconcile/Transfer headers display</a:t>
            </a:r>
          </a:p>
          <a:p>
            <a:r>
              <a:rPr lang="en-US" sz="2800" dirty="0"/>
              <a:t>Drop arrow by Current – Historical and Hold Queue</a:t>
            </a:r>
          </a:p>
          <a:p>
            <a:r>
              <a:rPr lang="en-US" sz="2800" dirty="0"/>
              <a:t>Yellow Flag on Transfer header – existing orders</a:t>
            </a:r>
          </a:p>
          <a:p>
            <a:r>
              <a:rPr lang="en-US" sz="2800" dirty="0"/>
              <a:t>                                                    Display is “Current</a:t>
            </a:r>
          </a:p>
          <a:p>
            <a:r>
              <a:rPr lang="en-US" sz="2800" dirty="0"/>
              <a:t>                                                   Orders” by category</a:t>
            </a:r>
          </a:p>
        </p:txBody>
      </p:sp>
      <p:pic>
        <p:nvPicPr>
          <p:cNvPr id="2" name="Picture 1">
            <a:extLst>
              <a:ext uri="{FF2B5EF4-FFF2-40B4-BE49-F238E27FC236}">
                <a16:creationId xmlns:a16="http://schemas.microsoft.com/office/drawing/2014/main" id="{41CFAEAE-2019-4A3D-9865-F78DAEAFFBF0}"/>
              </a:ext>
            </a:extLst>
          </p:cNvPr>
          <p:cNvPicPr>
            <a:picLocks noChangeAspect="1"/>
          </p:cNvPicPr>
          <p:nvPr/>
        </p:nvPicPr>
        <p:blipFill>
          <a:blip r:embed="rId3"/>
          <a:stretch>
            <a:fillRect/>
          </a:stretch>
        </p:blipFill>
        <p:spPr>
          <a:xfrm>
            <a:off x="457200" y="3124200"/>
            <a:ext cx="4504797" cy="3001962"/>
          </a:xfrm>
          <a:prstGeom prst="rect">
            <a:avLst/>
          </a:prstGeom>
        </p:spPr>
      </p:pic>
      <p:sp>
        <p:nvSpPr>
          <p:cNvPr id="3" name="Rectangle 2">
            <a:extLst>
              <a:ext uri="{FF2B5EF4-FFF2-40B4-BE49-F238E27FC236}">
                <a16:creationId xmlns:a16="http://schemas.microsoft.com/office/drawing/2014/main" id="{0049AC31-57CB-4C8F-9E4D-23EDBCA8AC29}"/>
              </a:ext>
            </a:extLst>
          </p:cNvPr>
          <p:cNvSpPr/>
          <p:nvPr/>
        </p:nvSpPr>
        <p:spPr>
          <a:xfrm>
            <a:off x="457200" y="3505200"/>
            <a:ext cx="4504797"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1B9D22A-ACA1-4657-8A7F-E1486A52A4A2}"/>
              </a:ext>
            </a:extLst>
          </p:cNvPr>
          <p:cNvSpPr/>
          <p:nvPr/>
        </p:nvSpPr>
        <p:spPr>
          <a:xfrm>
            <a:off x="1371600" y="3505200"/>
            <a:ext cx="2286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8290CBAA-D99F-4A73-B360-6499C4E8D97E}"/>
              </a:ext>
            </a:extLst>
          </p:cNvPr>
          <p:cNvSpPr/>
          <p:nvPr/>
        </p:nvSpPr>
        <p:spPr>
          <a:xfrm>
            <a:off x="4724400" y="3505199"/>
            <a:ext cx="237597"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79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Enter Orders</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Default display is “Favorites” (Category)</a:t>
            </a:r>
          </a:p>
          <a:p>
            <a:r>
              <a:rPr lang="en-US" sz="2400" dirty="0"/>
              <a:t>“Orders” button display all orders by category (collapsed)</a:t>
            </a:r>
          </a:p>
          <a:p>
            <a:r>
              <a:rPr lang="en-US" sz="2400" dirty="0"/>
              <a:t>“Sets” displays all order sets (May be sorted)</a:t>
            </a:r>
          </a:p>
          <a:p>
            <a:r>
              <a:rPr lang="en-US" sz="2400" dirty="0"/>
              <a:t>Search displays options (orders/medications/sets)</a:t>
            </a:r>
          </a:p>
          <a:p>
            <a:pPr lvl="1"/>
            <a:r>
              <a:rPr lang="en-US" sz="2000" dirty="0"/>
              <a:t>When options are not too large</a:t>
            </a:r>
          </a:p>
          <a:p>
            <a:pPr lvl="1"/>
            <a:r>
              <a:rPr lang="en-US" sz="2000" dirty="0"/>
              <a:t>Heparin search below</a:t>
            </a:r>
          </a:p>
        </p:txBody>
      </p:sp>
      <p:pic>
        <p:nvPicPr>
          <p:cNvPr id="2" name="Picture 1">
            <a:extLst>
              <a:ext uri="{FF2B5EF4-FFF2-40B4-BE49-F238E27FC236}">
                <a16:creationId xmlns:a16="http://schemas.microsoft.com/office/drawing/2014/main" id="{2BDC63F1-C096-4EBE-ABDB-E84CA22D4430}"/>
              </a:ext>
            </a:extLst>
          </p:cNvPr>
          <p:cNvPicPr>
            <a:picLocks noChangeAspect="1"/>
          </p:cNvPicPr>
          <p:nvPr/>
        </p:nvPicPr>
        <p:blipFill>
          <a:blip r:embed="rId3"/>
          <a:stretch>
            <a:fillRect/>
          </a:stretch>
        </p:blipFill>
        <p:spPr>
          <a:xfrm>
            <a:off x="3690226" y="4038600"/>
            <a:ext cx="4993615" cy="2087563"/>
          </a:xfrm>
          <a:prstGeom prst="rect">
            <a:avLst/>
          </a:prstGeom>
        </p:spPr>
      </p:pic>
      <p:pic>
        <p:nvPicPr>
          <p:cNvPr id="3" name="Picture 2">
            <a:extLst>
              <a:ext uri="{FF2B5EF4-FFF2-40B4-BE49-F238E27FC236}">
                <a16:creationId xmlns:a16="http://schemas.microsoft.com/office/drawing/2014/main" id="{8396178A-8FB3-4129-9DE4-22B4C505E46A}"/>
              </a:ext>
            </a:extLst>
          </p:cNvPr>
          <p:cNvPicPr>
            <a:picLocks noChangeAspect="1"/>
          </p:cNvPicPr>
          <p:nvPr/>
        </p:nvPicPr>
        <p:blipFill>
          <a:blip r:embed="rId4"/>
          <a:stretch>
            <a:fillRect/>
          </a:stretch>
        </p:blipFill>
        <p:spPr>
          <a:xfrm>
            <a:off x="457200" y="4495799"/>
            <a:ext cx="2480783" cy="1630363"/>
          </a:xfrm>
          <a:prstGeom prst="rect">
            <a:avLst/>
          </a:prstGeom>
        </p:spPr>
      </p:pic>
      <p:sp>
        <p:nvSpPr>
          <p:cNvPr id="4" name="Rectangle 3">
            <a:extLst>
              <a:ext uri="{FF2B5EF4-FFF2-40B4-BE49-F238E27FC236}">
                <a16:creationId xmlns:a16="http://schemas.microsoft.com/office/drawing/2014/main" id="{DB3C18D1-A120-40E2-BC0E-E63E801A0FCA}"/>
              </a:ext>
            </a:extLst>
          </p:cNvPr>
          <p:cNvSpPr/>
          <p:nvPr/>
        </p:nvSpPr>
        <p:spPr>
          <a:xfrm>
            <a:off x="3677650" y="4191000"/>
            <a:ext cx="500774"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A1130581-5A5D-475A-B392-2DF13E3584CB}"/>
              </a:ext>
            </a:extLst>
          </p:cNvPr>
          <p:cNvSpPr/>
          <p:nvPr/>
        </p:nvSpPr>
        <p:spPr>
          <a:xfrm>
            <a:off x="4191000" y="4191000"/>
            <a:ext cx="2286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48B1F1D-FD94-4B87-89C9-473A90CCF3B2}"/>
              </a:ext>
            </a:extLst>
          </p:cNvPr>
          <p:cNvSpPr/>
          <p:nvPr/>
        </p:nvSpPr>
        <p:spPr>
          <a:xfrm>
            <a:off x="4432176" y="4191000"/>
            <a:ext cx="368424"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5243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Reconcile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Only done by Admitting providers</a:t>
            </a:r>
          </a:p>
          <a:p>
            <a:r>
              <a:rPr lang="en-US" sz="2800" dirty="0"/>
              <a:t>Usually done within the Transfer Routine</a:t>
            </a:r>
          </a:p>
        </p:txBody>
      </p:sp>
      <p:pic>
        <p:nvPicPr>
          <p:cNvPr id="2" name="Picture 1">
            <a:extLst>
              <a:ext uri="{FF2B5EF4-FFF2-40B4-BE49-F238E27FC236}">
                <a16:creationId xmlns:a16="http://schemas.microsoft.com/office/drawing/2014/main" id="{A48F2B35-A645-4D8C-9882-B249B1F26C36}"/>
              </a:ext>
            </a:extLst>
          </p:cNvPr>
          <p:cNvPicPr>
            <a:picLocks noChangeAspect="1"/>
          </p:cNvPicPr>
          <p:nvPr/>
        </p:nvPicPr>
        <p:blipFill>
          <a:blip r:embed="rId3"/>
          <a:stretch>
            <a:fillRect/>
          </a:stretch>
        </p:blipFill>
        <p:spPr>
          <a:xfrm>
            <a:off x="457200" y="2715096"/>
            <a:ext cx="5943600" cy="3411067"/>
          </a:xfrm>
          <a:prstGeom prst="rect">
            <a:avLst/>
          </a:prstGeom>
        </p:spPr>
      </p:pic>
      <p:sp>
        <p:nvSpPr>
          <p:cNvPr id="3" name="Rectangle 2">
            <a:extLst>
              <a:ext uri="{FF2B5EF4-FFF2-40B4-BE49-F238E27FC236}">
                <a16:creationId xmlns:a16="http://schemas.microsoft.com/office/drawing/2014/main" id="{A14E0E1A-A578-48CB-A8AD-38EC331E1764}"/>
              </a:ext>
            </a:extLst>
          </p:cNvPr>
          <p:cNvSpPr/>
          <p:nvPr/>
        </p:nvSpPr>
        <p:spPr>
          <a:xfrm>
            <a:off x="3429000" y="2715096"/>
            <a:ext cx="1524000" cy="1805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6561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a:bodyPr>
          <a:lstStyle/>
          <a:p>
            <a:r>
              <a:rPr lang="en-US" dirty="0"/>
              <a:t>Transfer Routine</a:t>
            </a:r>
            <a:br>
              <a:rPr lang="en-US" dirty="0"/>
            </a:br>
            <a:r>
              <a:rPr lang="en-US" sz="2200" dirty="0"/>
              <a:t>By Admitting Provider</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800" dirty="0"/>
              <a:t>Used to transfer patients when level of care changes</a:t>
            </a:r>
          </a:p>
          <a:p>
            <a:r>
              <a:rPr lang="en-US" sz="2800" dirty="0"/>
              <a:t>Entered as pending orders (Receiving nurse activates)</a:t>
            </a:r>
          </a:p>
          <a:p>
            <a:r>
              <a:rPr lang="en-US" sz="2800" dirty="0"/>
              <a:t>Transfer order (Registration order)</a:t>
            </a:r>
          </a:p>
          <a:p>
            <a:r>
              <a:rPr lang="en-US" sz="2800" dirty="0"/>
              <a:t>Existing orders</a:t>
            </a:r>
          </a:p>
          <a:p>
            <a:pPr lvl="1"/>
            <a:r>
              <a:rPr lang="en-US" sz="2400" dirty="0"/>
              <a:t>Stop/continue</a:t>
            </a:r>
          </a:p>
          <a:p>
            <a:r>
              <a:rPr lang="en-US" sz="2800" dirty="0"/>
              <a:t>Med Reconciliation</a:t>
            </a:r>
          </a:p>
          <a:p>
            <a:r>
              <a:rPr lang="en-US" sz="2800" dirty="0"/>
              <a:t>New orders added</a:t>
            </a:r>
          </a:p>
        </p:txBody>
      </p:sp>
      <p:pic>
        <p:nvPicPr>
          <p:cNvPr id="2" name="Picture 1">
            <a:extLst>
              <a:ext uri="{FF2B5EF4-FFF2-40B4-BE49-F238E27FC236}">
                <a16:creationId xmlns:a16="http://schemas.microsoft.com/office/drawing/2014/main" id="{6ECB6E24-E009-4B46-9A39-62C23079A980}"/>
              </a:ext>
            </a:extLst>
          </p:cNvPr>
          <p:cNvPicPr>
            <a:picLocks noChangeAspect="1"/>
          </p:cNvPicPr>
          <p:nvPr/>
        </p:nvPicPr>
        <p:blipFill>
          <a:blip r:embed="rId3"/>
          <a:stretch>
            <a:fillRect/>
          </a:stretch>
        </p:blipFill>
        <p:spPr>
          <a:xfrm>
            <a:off x="3886200" y="3143612"/>
            <a:ext cx="4800600" cy="2982551"/>
          </a:xfrm>
          <a:prstGeom prst="rect">
            <a:avLst/>
          </a:prstGeom>
        </p:spPr>
      </p:pic>
      <p:sp>
        <p:nvSpPr>
          <p:cNvPr id="3" name="Rectangle 2">
            <a:extLst>
              <a:ext uri="{FF2B5EF4-FFF2-40B4-BE49-F238E27FC236}">
                <a16:creationId xmlns:a16="http://schemas.microsoft.com/office/drawing/2014/main" id="{0E48F598-781D-4ECE-8128-BA15B80D5E23}"/>
              </a:ext>
            </a:extLst>
          </p:cNvPr>
          <p:cNvSpPr/>
          <p:nvPr/>
        </p:nvSpPr>
        <p:spPr>
          <a:xfrm>
            <a:off x="6172200" y="3276600"/>
            <a:ext cx="7620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47AB41B-B518-4063-9A19-3343AB166458}"/>
              </a:ext>
            </a:extLst>
          </p:cNvPr>
          <p:cNvSpPr/>
          <p:nvPr/>
        </p:nvSpPr>
        <p:spPr>
          <a:xfrm>
            <a:off x="3886200" y="3611562"/>
            <a:ext cx="4724400" cy="5794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E1A5FDE-5844-437D-BCF5-25E58317CA9F}"/>
              </a:ext>
            </a:extLst>
          </p:cNvPr>
          <p:cNvSpPr/>
          <p:nvPr/>
        </p:nvSpPr>
        <p:spPr>
          <a:xfrm>
            <a:off x="3886200" y="4343400"/>
            <a:ext cx="4724400" cy="685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ED7917EA-1650-4272-BF99-5A2AD16D874A}"/>
              </a:ext>
            </a:extLst>
          </p:cNvPr>
          <p:cNvSpPr/>
          <p:nvPr/>
        </p:nvSpPr>
        <p:spPr>
          <a:xfrm>
            <a:off x="3886200" y="5029200"/>
            <a:ext cx="4724400" cy="10969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F1C99F4-9264-4D0D-BFCA-ABCA460CFC85}"/>
              </a:ext>
            </a:extLst>
          </p:cNvPr>
          <p:cNvSpPr/>
          <p:nvPr/>
        </p:nvSpPr>
        <p:spPr>
          <a:xfrm>
            <a:off x="7467600" y="3143612"/>
            <a:ext cx="1219200" cy="152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00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DC6B9-1180-4994-9241-CE2A31947995}"/>
              </a:ext>
            </a:extLst>
          </p:cNvPr>
          <p:cNvSpPr>
            <a:spLocks noGrp="1"/>
          </p:cNvSpPr>
          <p:nvPr>
            <p:ph type="title"/>
          </p:nvPr>
        </p:nvSpPr>
        <p:spPr/>
        <p:txBody>
          <a:bodyPr/>
          <a:lstStyle/>
          <a:p>
            <a:r>
              <a:rPr lang="en-US" dirty="0"/>
              <a:t>Discharge</a:t>
            </a:r>
          </a:p>
        </p:txBody>
      </p:sp>
      <p:sp>
        <p:nvSpPr>
          <p:cNvPr id="3" name="Text Placeholder 2">
            <a:extLst>
              <a:ext uri="{FF2B5EF4-FFF2-40B4-BE49-F238E27FC236}">
                <a16:creationId xmlns:a16="http://schemas.microsoft.com/office/drawing/2014/main" id="{73253AA3-1A28-4358-93AB-A2C5AECC559B}"/>
              </a:ext>
            </a:extLst>
          </p:cNvPr>
          <p:cNvSpPr>
            <a:spLocks noGrp="1"/>
          </p:cNvSpPr>
          <p:nvPr>
            <p:ph type="body" idx="1"/>
          </p:nvPr>
        </p:nvSpPr>
        <p:spPr/>
        <p:txBody>
          <a:bodyPr/>
          <a:lstStyle/>
          <a:p>
            <a:r>
              <a:rPr lang="en-US" dirty="0"/>
              <a:t>Introduction to Universal Discharge</a:t>
            </a:r>
          </a:p>
          <a:p>
            <a:r>
              <a:rPr lang="en-US" dirty="0"/>
              <a:t>Varies based on Patient location (SDS, ED, Admitted)</a:t>
            </a:r>
          </a:p>
        </p:txBody>
      </p:sp>
    </p:spTree>
    <p:extLst>
      <p:ext uri="{BB962C8B-B14F-4D97-AF65-F5344CB8AC3E}">
        <p14:creationId xmlns:p14="http://schemas.microsoft.com/office/powerpoint/2010/main" val="3870271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Universal Discharge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a:bodyPr>
          <a:lstStyle/>
          <a:p>
            <a:r>
              <a:rPr lang="en-US" sz="2400" dirty="0"/>
              <a:t>Universal Discharge – All clinicians have input into the discharge process</a:t>
            </a:r>
          </a:p>
          <a:p>
            <a:r>
              <a:rPr lang="en-US" sz="2400" dirty="0"/>
              <a:t>The “Discharge” exists in 2 locations (identical in both locations)</a:t>
            </a:r>
          </a:p>
          <a:p>
            <a:pPr lvl="1"/>
            <a:r>
              <a:rPr lang="en-US" sz="1600" dirty="0"/>
              <a:t>Under the “Discharge” button</a:t>
            </a:r>
          </a:p>
          <a:p>
            <a:pPr lvl="1"/>
            <a:r>
              <a:rPr lang="en-US" sz="1600" dirty="0"/>
              <a:t>Discharge Summary Documents</a:t>
            </a:r>
          </a:p>
          <a:p>
            <a:r>
              <a:rPr lang="en-US" sz="2400" dirty="0">
                <a:solidFill>
                  <a:srgbClr val="FF0000"/>
                </a:solidFill>
              </a:rPr>
              <a:t>*Red </a:t>
            </a:r>
            <a:r>
              <a:rPr lang="en-US" sz="2400" dirty="0"/>
              <a:t>= Required</a:t>
            </a:r>
          </a:p>
          <a:p>
            <a:r>
              <a:rPr lang="en-US" sz="2400" dirty="0">
                <a:solidFill>
                  <a:schemeClr val="bg2"/>
                </a:solidFill>
              </a:rPr>
              <a:t>Grey</a:t>
            </a:r>
            <a:r>
              <a:rPr lang="en-US" sz="2400" dirty="0"/>
              <a:t> = Not available</a:t>
            </a:r>
          </a:p>
          <a:p>
            <a:pPr lvl="1"/>
            <a:r>
              <a:rPr lang="en-US" sz="2000" dirty="0"/>
              <a:t>Based on user</a:t>
            </a:r>
          </a:p>
          <a:p>
            <a:pPr lvl="1"/>
            <a:endParaRPr lang="en-US" sz="1600" dirty="0"/>
          </a:p>
        </p:txBody>
      </p:sp>
      <p:pic>
        <p:nvPicPr>
          <p:cNvPr id="7" name="Picture 6">
            <a:extLst>
              <a:ext uri="{FF2B5EF4-FFF2-40B4-BE49-F238E27FC236}">
                <a16:creationId xmlns:a16="http://schemas.microsoft.com/office/drawing/2014/main" id="{B8DD4AAF-50D4-4455-BFC0-C7C97B09AE04}"/>
              </a:ext>
            </a:extLst>
          </p:cNvPr>
          <p:cNvPicPr>
            <a:picLocks noChangeAspect="1"/>
          </p:cNvPicPr>
          <p:nvPr/>
        </p:nvPicPr>
        <p:blipFill>
          <a:blip r:embed="rId3"/>
          <a:stretch>
            <a:fillRect/>
          </a:stretch>
        </p:blipFill>
        <p:spPr>
          <a:xfrm>
            <a:off x="3921083" y="3200400"/>
            <a:ext cx="4765717" cy="2925763"/>
          </a:xfrm>
          <a:prstGeom prst="rect">
            <a:avLst/>
          </a:prstGeom>
        </p:spPr>
      </p:pic>
      <p:sp>
        <p:nvSpPr>
          <p:cNvPr id="8" name="Rectangle 7">
            <a:extLst>
              <a:ext uri="{FF2B5EF4-FFF2-40B4-BE49-F238E27FC236}">
                <a16:creationId xmlns:a16="http://schemas.microsoft.com/office/drawing/2014/main" id="{E95F30B2-E063-4DF5-BD7E-1E2558D76000}"/>
              </a:ext>
            </a:extLst>
          </p:cNvPr>
          <p:cNvSpPr/>
          <p:nvPr/>
        </p:nvSpPr>
        <p:spPr>
          <a:xfrm>
            <a:off x="3921083" y="5638800"/>
            <a:ext cx="955717"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6FFB23D7-92F4-400C-9022-B338DEFECABB}"/>
              </a:ext>
            </a:extLst>
          </p:cNvPr>
          <p:cNvSpPr/>
          <p:nvPr/>
        </p:nvSpPr>
        <p:spPr>
          <a:xfrm>
            <a:off x="3921083" y="5105400"/>
            <a:ext cx="955717" cy="27463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26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Universal Discharge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Referrals</a:t>
            </a:r>
          </a:p>
          <a:p>
            <a:r>
              <a:rPr lang="en-US" dirty="0"/>
              <a:t>Discharge Medication Reconciliation</a:t>
            </a:r>
          </a:p>
          <a:p>
            <a:pPr lvl="1"/>
            <a:r>
              <a:rPr lang="en-US" dirty="0"/>
              <a:t>New Rx’s</a:t>
            </a:r>
          </a:p>
          <a:p>
            <a:r>
              <a:rPr lang="en-US" dirty="0"/>
              <a:t>Discharge order (not shown)</a:t>
            </a:r>
          </a:p>
        </p:txBody>
      </p:sp>
      <p:pic>
        <p:nvPicPr>
          <p:cNvPr id="2" name="Picture 1">
            <a:extLst>
              <a:ext uri="{FF2B5EF4-FFF2-40B4-BE49-F238E27FC236}">
                <a16:creationId xmlns:a16="http://schemas.microsoft.com/office/drawing/2014/main" id="{DF34D0CB-F6E9-4A3F-9165-C74306FA1AB4}"/>
              </a:ext>
            </a:extLst>
          </p:cNvPr>
          <p:cNvPicPr>
            <a:picLocks noChangeAspect="1"/>
          </p:cNvPicPr>
          <p:nvPr/>
        </p:nvPicPr>
        <p:blipFill>
          <a:blip r:embed="rId3"/>
          <a:stretch>
            <a:fillRect/>
          </a:stretch>
        </p:blipFill>
        <p:spPr>
          <a:xfrm>
            <a:off x="4404550" y="3809999"/>
            <a:ext cx="4282250" cy="2316163"/>
          </a:xfrm>
          <a:prstGeom prst="rect">
            <a:avLst/>
          </a:prstGeom>
        </p:spPr>
      </p:pic>
      <p:pic>
        <p:nvPicPr>
          <p:cNvPr id="7" name="Picture 6">
            <a:extLst>
              <a:ext uri="{FF2B5EF4-FFF2-40B4-BE49-F238E27FC236}">
                <a16:creationId xmlns:a16="http://schemas.microsoft.com/office/drawing/2014/main" id="{2C33D4A1-87D3-46F2-AB5E-2B2A6564C006}"/>
              </a:ext>
            </a:extLst>
          </p:cNvPr>
          <p:cNvPicPr>
            <a:picLocks noChangeAspect="1"/>
          </p:cNvPicPr>
          <p:nvPr/>
        </p:nvPicPr>
        <p:blipFill>
          <a:blip r:embed="rId4"/>
          <a:stretch>
            <a:fillRect/>
          </a:stretch>
        </p:blipFill>
        <p:spPr>
          <a:xfrm>
            <a:off x="4267200" y="3822456"/>
            <a:ext cx="4430486" cy="2303705"/>
          </a:xfrm>
          <a:prstGeom prst="rect">
            <a:avLst/>
          </a:prstGeom>
        </p:spPr>
      </p:pic>
      <p:sp>
        <p:nvSpPr>
          <p:cNvPr id="3" name="Rectangle 2">
            <a:extLst>
              <a:ext uri="{FF2B5EF4-FFF2-40B4-BE49-F238E27FC236}">
                <a16:creationId xmlns:a16="http://schemas.microsoft.com/office/drawing/2014/main" id="{8BD69362-9047-4BC5-ACDF-DF449F51991B}"/>
              </a:ext>
            </a:extLst>
          </p:cNvPr>
          <p:cNvSpPr/>
          <p:nvPr/>
        </p:nvSpPr>
        <p:spPr>
          <a:xfrm>
            <a:off x="4267200" y="5105400"/>
            <a:ext cx="43434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E81FFD26-93F3-4FA7-B21D-C9F816CB5DCE}"/>
              </a:ext>
            </a:extLst>
          </p:cNvPr>
          <p:cNvSpPr/>
          <p:nvPr/>
        </p:nvSpPr>
        <p:spPr>
          <a:xfrm>
            <a:off x="4267200" y="4267199"/>
            <a:ext cx="4419600" cy="4572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78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Launching into Expanse Web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B43A509F-E8EE-43DB-997E-41159EA2956D}"/>
              </a:ext>
            </a:extLst>
          </p:cNvPr>
          <p:cNvPicPr>
            <a:picLocks noChangeAspect="1"/>
          </p:cNvPicPr>
          <p:nvPr/>
        </p:nvPicPr>
        <p:blipFill>
          <a:blip r:embed="rId3"/>
          <a:stretch>
            <a:fillRect/>
          </a:stretch>
        </p:blipFill>
        <p:spPr>
          <a:xfrm>
            <a:off x="953856" y="1600200"/>
            <a:ext cx="7236288" cy="4623500"/>
          </a:xfrm>
          <a:prstGeom prst="rect">
            <a:avLst/>
          </a:prstGeom>
        </p:spPr>
      </p:pic>
      <p:sp>
        <p:nvSpPr>
          <p:cNvPr id="4" name="TextBox 3">
            <a:extLst>
              <a:ext uri="{FF2B5EF4-FFF2-40B4-BE49-F238E27FC236}">
                <a16:creationId xmlns:a16="http://schemas.microsoft.com/office/drawing/2014/main" id="{EA4B0293-4C30-43F8-BCDE-6D6017636B98}"/>
              </a:ext>
            </a:extLst>
          </p:cNvPr>
          <p:cNvSpPr txBox="1"/>
          <p:nvPr/>
        </p:nvSpPr>
        <p:spPr>
          <a:xfrm>
            <a:off x="1981200" y="2895600"/>
            <a:ext cx="533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Double Clicking the Expanse Web icon opens a Chrome tab (Chrome is the default browser for Expanse Web)</a:t>
            </a:r>
          </a:p>
          <a:p>
            <a:pPr marL="285750" indent="-285750">
              <a:buFont typeface="Arial" panose="020B0604020202020204" pitchFamily="34" charset="0"/>
              <a:buChar char="•"/>
            </a:pPr>
            <a:r>
              <a:rPr lang="en-US" dirty="0"/>
              <a:t>Click “Launch New Session” to open an Expanse Web Session</a:t>
            </a:r>
          </a:p>
        </p:txBody>
      </p:sp>
      <p:pic>
        <p:nvPicPr>
          <p:cNvPr id="7" name="Picture 6">
            <a:extLst>
              <a:ext uri="{FF2B5EF4-FFF2-40B4-BE49-F238E27FC236}">
                <a16:creationId xmlns:a16="http://schemas.microsoft.com/office/drawing/2014/main" id="{6E3998E0-49B5-4563-9A07-7DAE1CC1744E}"/>
              </a:ext>
            </a:extLst>
          </p:cNvPr>
          <p:cNvPicPr>
            <a:picLocks noChangeAspect="1"/>
          </p:cNvPicPr>
          <p:nvPr/>
        </p:nvPicPr>
        <p:blipFill>
          <a:blip r:embed="rId4"/>
          <a:stretch>
            <a:fillRect/>
          </a:stretch>
        </p:blipFill>
        <p:spPr>
          <a:xfrm>
            <a:off x="6882346" y="3026629"/>
            <a:ext cx="865707" cy="804742"/>
          </a:xfrm>
          <a:prstGeom prst="rect">
            <a:avLst/>
          </a:prstGeom>
        </p:spPr>
      </p:pic>
      <p:sp>
        <p:nvSpPr>
          <p:cNvPr id="8" name="Rectangle 7">
            <a:extLst>
              <a:ext uri="{FF2B5EF4-FFF2-40B4-BE49-F238E27FC236}">
                <a16:creationId xmlns:a16="http://schemas.microsoft.com/office/drawing/2014/main" id="{37B94F9E-DE9B-4BAA-A802-6B30D93A4674}"/>
              </a:ext>
            </a:extLst>
          </p:cNvPr>
          <p:cNvSpPr/>
          <p:nvPr/>
        </p:nvSpPr>
        <p:spPr>
          <a:xfrm>
            <a:off x="3276600" y="1904999"/>
            <a:ext cx="2438400" cy="3562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80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Universal Discharge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r>
              <a:rPr lang="en-US" dirty="0"/>
              <a:t>Universal Discharge also exists within the ED Document (Identical)</a:t>
            </a:r>
          </a:p>
          <a:p>
            <a:pPr lvl="1"/>
            <a:r>
              <a:rPr lang="en-US" dirty="0"/>
              <a:t>Added functionality – Ready for Discharge Flag</a:t>
            </a:r>
          </a:p>
        </p:txBody>
      </p:sp>
      <p:pic>
        <p:nvPicPr>
          <p:cNvPr id="8" name="Picture 7">
            <a:extLst>
              <a:ext uri="{FF2B5EF4-FFF2-40B4-BE49-F238E27FC236}">
                <a16:creationId xmlns:a16="http://schemas.microsoft.com/office/drawing/2014/main" id="{9F12C135-32DD-400C-8E80-9FFF23E901E3}"/>
              </a:ext>
            </a:extLst>
          </p:cNvPr>
          <p:cNvPicPr>
            <a:picLocks noChangeAspect="1"/>
          </p:cNvPicPr>
          <p:nvPr/>
        </p:nvPicPr>
        <p:blipFill>
          <a:blip r:embed="rId3"/>
          <a:stretch>
            <a:fillRect/>
          </a:stretch>
        </p:blipFill>
        <p:spPr>
          <a:xfrm>
            <a:off x="457200" y="3402518"/>
            <a:ext cx="7239000" cy="2723644"/>
          </a:xfrm>
          <a:prstGeom prst="rect">
            <a:avLst/>
          </a:prstGeom>
        </p:spPr>
      </p:pic>
      <p:sp>
        <p:nvSpPr>
          <p:cNvPr id="9" name="Rectangle 8">
            <a:extLst>
              <a:ext uri="{FF2B5EF4-FFF2-40B4-BE49-F238E27FC236}">
                <a16:creationId xmlns:a16="http://schemas.microsoft.com/office/drawing/2014/main" id="{F0033283-B5D2-44B8-B23B-B4EBD6C400CD}"/>
              </a:ext>
            </a:extLst>
          </p:cNvPr>
          <p:cNvSpPr/>
          <p:nvPr/>
        </p:nvSpPr>
        <p:spPr>
          <a:xfrm>
            <a:off x="5334000" y="3733800"/>
            <a:ext cx="1219200"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42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295400"/>
            <a:ext cx="7467600" cy="1295400"/>
          </a:xfrm>
        </p:spPr>
        <p:txBody>
          <a:bodyPr/>
          <a:lstStyle/>
          <a:p>
            <a:r>
              <a:rPr lang="en-US" dirty="0"/>
              <a:t>Thank You</a:t>
            </a:r>
          </a:p>
        </p:txBody>
      </p:sp>
      <p:sp>
        <p:nvSpPr>
          <p:cNvPr id="3" name="Subtitle 2"/>
          <p:cNvSpPr>
            <a:spLocks noGrp="1"/>
          </p:cNvSpPr>
          <p:nvPr>
            <p:ph type="subTitle" idx="1"/>
          </p:nvPr>
        </p:nvSpPr>
        <p:spPr>
          <a:xfrm>
            <a:off x="1371600" y="3051175"/>
            <a:ext cx="6400800" cy="1752600"/>
          </a:xfrm>
        </p:spPr>
        <p:txBody>
          <a:bodyPr>
            <a:normAutofit fontScale="77500" lnSpcReduction="20000"/>
          </a:bodyPr>
          <a:lstStyle/>
          <a:p>
            <a:pPr marL="457200" indent="-457200" algn="l">
              <a:buFont typeface="Arial" panose="020B0604020202020204" pitchFamily="34" charset="0"/>
              <a:buChar char="•"/>
            </a:pPr>
            <a:r>
              <a:rPr lang="en-US" dirty="0"/>
              <a:t>You should have been scheduled for 1 on 1 training</a:t>
            </a:r>
          </a:p>
          <a:p>
            <a:pPr marL="457200" indent="-457200" algn="l">
              <a:buFont typeface="Arial" panose="020B0604020202020204" pitchFamily="34" charset="0"/>
              <a:buChar char="•"/>
            </a:pPr>
            <a:r>
              <a:rPr lang="en-US" dirty="0"/>
              <a:t>Please call (410)535-8260 or email </a:t>
            </a:r>
            <a:r>
              <a:rPr lang="en-US" dirty="0">
                <a:hlinkClick r:id="rId3"/>
              </a:rPr>
              <a:t>glenn.heaney@calverthealthmed.org</a:t>
            </a:r>
            <a:r>
              <a:rPr lang="en-US" dirty="0"/>
              <a:t> if you have questions</a:t>
            </a:r>
          </a:p>
        </p:txBody>
      </p:sp>
    </p:spTree>
    <p:extLst>
      <p:ext uri="{BB962C8B-B14F-4D97-AF65-F5344CB8AC3E}">
        <p14:creationId xmlns:p14="http://schemas.microsoft.com/office/powerpoint/2010/main" val="214167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Launching into Expanse Web</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B43A509F-E8EE-43DB-997E-41159EA2956D}"/>
              </a:ext>
            </a:extLst>
          </p:cNvPr>
          <p:cNvPicPr>
            <a:picLocks noChangeAspect="1"/>
          </p:cNvPicPr>
          <p:nvPr/>
        </p:nvPicPr>
        <p:blipFill>
          <a:blip r:embed="rId3"/>
          <a:stretch>
            <a:fillRect/>
          </a:stretch>
        </p:blipFill>
        <p:spPr>
          <a:xfrm>
            <a:off x="953856" y="1600200"/>
            <a:ext cx="7236288" cy="4623500"/>
          </a:xfrm>
          <a:prstGeom prst="rect">
            <a:avLst/>
          </a:prstGeom>
        </p:spPr>
      </p:pic>
      <p:sp>
        <p:nvSpPr>
          <p:cNvPr id="4" name="TextBox 3">
            <a:extLst>
              <a:ext uri="{FF2B5EF4-FFF2-40B4-BE49-F238E27FC236}">
                <a16:creationId xmlns:a16="http://schemas.microsoft.com/office/drawing/2014/main" id="{EA4B0293-4C30-43F8-BCDE-6D6017636B98}"/>
              </a:ext>
            </a:extLst>
          </p:cNvPr>
          <p:cNvSpPr txBox="1"/>
          <p:nvPr/>
        </p:nvSpPr>
        <p:spPr>
          <a:xfrm>
            <a:off x="1981200" y="2895600"/>
            <a:ext cx="5334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Expanse was exited incorrectly</a:t>
            </a:r>
          </a:p>
          <a:p>
            <a:pPr marL="742950" lvl="1" indent="-285750">
              <a:buFont typeface="Arial" panose="020B0604020202020204" pitchFamily="34" charset="0"/>
              <a:buChar char="•"/>
            </a:pPr>
            <a:r>
              <a:rPr lang="en-US" dirty="0"/>
              <a:t>An option to return to previous location is offered</a:t>
            </a:r>
          </a:p>
          <a:p>
            <a:pPr marL="742950" lvl="1" indent="-285750">
              <a:buFont typeface="Arial" panose="020B0604020202020204" pitchFamily="34" charset="0"/>
              <a:buChar char="•"/>
            </a:pPr>
            <a:r>
              <a:rPr lang="en-US" dirty="0"/>
              <a:t>That session may also be cancelled “X”, and a new session will be offered</a:t>
            </a:r>
          </a:p>
        </p:txBody>
      </p:sp>
      <p:pic>
        <p:nvPicPr>
          <p:cNvPr id="3" name="Picture 2">
            <a:extLst>
              <a:ext uri="{FF2B5EF4-FFF2-40B4-BE49-F238E27FC236}">
                <a16:creationId xmlns:a16="http://schemas.microsoft.com/office/drawing/2014/main" id="{56D0BB9A-92E7-429B-8FE9-34CAA13F60FE}"/>
              </a:ext>
            </a:extLst>
          </p:cNvPr>
          <p:cNvPicPr>
            <a:picLocks noChangeAspect="1"/>
          </p:cNvPicPr>
          <p:nvPr/>
        </p:nvPicPr>
        <p:blipFill>
          <a:blip r:embed="rId4"/>
          <a:stretch>
            <a:fillRect/>
          </a:stretch>
        </p:blipFill>
        <p:spPr>
          <a:xfrm>
            <a:off x="3123999" y="1611147"/>
            <a:ext cx="2896002" cy="795448"/>
          </a:xfrm>
          <a:prstGeom prst="rect">
            <a:avLst/>
          </a:prstGeom>
        </p:spPr>
      </p:pic>
      <p:sp>
        <p:nvSpPr>
          <p:cNvPr id="7" name="Rectangle 6">
            <a:extLst>
              <a:ext uri="{FF2B5EF4-FFF2-40B4-BE49-F238E27FC236}">
                <a16:creationId xmlns:a16="http://schemas.microsoft.com/office/drawing/2014/main" id="{454FA23F-91C8-4376-ADB5-37F57FEFE626}"/>
              </a:ext>
            </a:extLst>
          </p:cNvPr>
          <p:cNvSpPr/>
          <p:nvPr/>
        </p:nvSpPr>
        <p:spPr>
          <a:xfrm>
            <a:off x="3200400" y="1716700"/>
            <a:ext cx="304800" cy="3407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777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normAutofit fontScale="90000"/>
          </a:bodyPr>
          <a:lstStyle/>
          <a:p>
            <a:r>
              <a:rPr lang="en-US" dirty="0"/>
              <a:t>Main Menu options</a:t>
            </a:r>
            <a:br>
              <a:rPr lang="en-US" dirty="0"/>
            </a:br>
            <a:r>
              <a:rPr lang="en-US" sz="2700" dirty="0" err="1"/>
              <a:t>Options</a:t>
            </a:r>
            <a:r>
              <a:rPr lang="en-US" sz="2700" dirty="0"/>
              <a:t> vary based on access</a:t>
            </a:r>
            <a:endParaRPr lang="en-US" dirty="0"/>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fontScale="92500" lnSpcReduction="10000"/>
          </a:bodyPr>
          <a:lstStyle/>
          <a:p>
            <a:r>
              <a:rPr lang="en-US" dirty="0"/>
              <a:t>“Web ED Tracker”</a:t>
            </a:r>
          </a:p>
          <a:p>
            <a:pPr lvl="1"/>
            <a:r>
              <a:rPr lang="en-US" dirty="0"/>
              <a:t>Launches Status Board</a:t>
            </a:r>
          </a:p>
          <a:p>
            <a:pPr lvl="1"/>
            <a:r>
              <a:rPr lang="en-US" dirty="0"/>
              <a:t>Working area for Expanse</a:t>
            </a:r>
          </a:p>
          <a:p>
            <a:r>
              <a:rPr lang="en-US" dirty="0"/>
              <a:t>“Change Your User’s PIN”</a:t>
            </a:r>
          </a:p>
          <a:p>
            <a:pPr lvl="1"/>
            <a:r>
              <a:rPr lang="en-US" dirty="0"/>
              <a:t>Change/Set your sign PIN</a:t>
            </a:r>
          </a:p>
          <a:p>
            <a:r>
              <a:rPr lang="en-US" dirty="0"/>
              <a:t>“Message/Task System”</a:t>
            </a:r>
          </a:p>
          <a:p>
            <a:pPr lvl="1"/>
            <a:r>
              <a:rPr lang="en-US" dirty="0"/>
              <a:t>Non-Web Workload</a:t>
            </a:r>
          </a:p>
          <a:p>
            <a:r>
              <a:rPr lang="en-US" dirty="0"/>
              <a:t>“</a:t>
            </a:r>
            <a:r>
              <a:rPr lang="en-US" dirty="0" err="1"/>
              <a:t>Facesheet</a:t>
            </a:r>
            <a:r>
              <a:rPr lang="en-US" dirty="0"/>
              <a:t> Information”</a:t>
            </a:r>
          </a:p>
          <a:p>
            <a:pPr lvl="1"/>
            <a:r>
              <a:rPr lang="en-US" dirty="0"/>
              <a:t>Not needed</a:t>
            </a:r>
          </a:p>
        </p:txBody>
      </p:sp>
      <p:pic>
        <p:nvPicPr>
          <p:cNvPr id="3" name="Picture 2">
            <a:extLst>
              <a:ext uri="{FF2B5EF4-FFF2-40B4-BE49-F238E27FC236}">
                <a16:creationId xmlns:a16="http://schemas.microsoft.com/office/drawing/2014/main" id="{30E43787-704B-4D08-A3F0-C45346D415E8}"/>
              </a:ext>
            </a:extLst>
          </p:cNvPr>
          <p:cNvPicPr>
            <a:picLocks noChangeAspect="1"/>
          </p:cNvPicPr>
          <p:nvPr/>
        </p:nvPicPr>
        <p:blipFill>
          <a:blip r:embed="rId3"/>
          <a:stretch>
            <a:fillRect/>
          </a:stretch>
        </p:blipFill>
        <p:spPr>
          <a:xfrm>
            <a:off x="6905376" y="1606118"/>
            <a:ext cx="1781424" cy="790685"/>
          </a:xfrm>
          <a:prstGeom prst="rect">
            <a:avLst/>
          </a:prstGeom>
        </p:spPr>
      </p:pic>
    </p:spTree>
    <p:extLst>
      <p:ext uri="{BB962C8B-B14F-4D97-AF65-F5344CB8AC3E}">
        <p14:creationId xmlns:p14="http://schemas.microsoft.com/office/powerpoint/2010/main" val="22129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ublic Relations\MARKETING\PROJECT FILES\Marketing\ReBranding\Templates\PotentialPP\templat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01396-B849-416C-A043-E106DF4B96B4}"/>
              </a:ext>
            </a:extLst>
          </p:cNvPr>
          <p:cNvSpPr>
            <a:spLocks noGrp="1"/>
          </p:cNvSpPr>
          <p:nvPr>
            <p:ph type="title"/>
          </p:nvPr>
        </p:nvSpPr>
        <p:spPr/>
        <p:txBody>
          <a:bodyPr/>
          <a:lstStyle/>
          <a:p>
            <a:r>
              <a:rPr lang="en-US" dirty="0"/>
              <a:t>Redirect to Sign Queue</a:t>
            </a:r>
          </a:p>
        </p:txBody>
      </p:sp>
      <p:sp>
        <p:nvSpPr>
          <p:cNvPr id="6" name="Content Placeholder 5">
            <a:extLst>
              <a:ext uri="{FF2B5EF4-FFF2-40B4-BE49-F238E27FC236}">
                <a16:creationId xmlns:a16="http://schemas.microsoft.com/office/drawing/2014/main" id="{C5506669-CF01-47EE-A233-6F6F54E4EFD0}"/>
              </a:ext>
            </a:extLst>
          </p:cNvPr>
          <p:cNvSpPr>
            <a:spLocks noGrp="1"/>
          </p:cNvSpPr>
          <p:nvPr>
            <p:ph idx="1"/>
          </p:nvPr>
        </p:nvSpPr>
        <p:spPr/>
        <p:txBody>
          <a:bodyPr>
            <a:normAutofit lnSpcReduction="10000"/>
          </a:bodyPr>
          <a:lstStyle/>
          <a:p>
            <a:r>
              <a:rPr lang="en-US" dirty="0"/>
              <a:t>If you have items to sign, you will be redirected to your Sign Queue</a:t>
            </a:r>
          </a:p>
          <a:p>
            <a:pPr lvl="1"/>
            <a:r>
              <a:rPr lang="en-US" dirty="0"/>
              <a:t>You may close, unless  items are overdue </a:t>
            </a:r>
          </a:p>
          <a:p>
            <a:pPr lvl="2"/>
            <a:r>
              <a:rPr lang="en-US" dirty="0"/>
              <a:t>Ordering functionality is disabled if not signed</a:t>
            </a:r>
          </a:p>
          <a:p>
            <a:endParaRPr lang="en-US" dirty="0"/>
          </a:p>
          <a:p>
            <a:endParaRPr lang="en-US" dirty="0"/>
          </a:p>
          <a:p>
            <a:r>
              <a:rPr lang="en-US" dirty="0"/>
              <a:t>Orders (Submit and reject options)</a:t>
            </a:r>
          </a:p>
          <a:p>
            <a:r>
              <a:rPr lang="en-US" dirty="0"/>
              <a:t>Documents (Submit and edit co-signers options) – Deleting is done from the chart</a:t>
            </a:r>
          </a:p>
        </p:txBody>
      </p:sp>
      <p:pic>
        <p:nvPicPr>
          <p:cNvPr id="2" name="Picture 1">
            <a:extLst>
              <a:ext uri="{FF2B5EF4-FFF2-40B4-BE49-F238E27FC236}">
                <a16:creationId xmlns:a16="http://schemas.microsoft.com/office/drawing/2014/main" id="{024495E9-0834-4C90-9A7B-70692591D878}"/>
              </a:ext>
            </a:extLst>
          </p:cNvPr>
          <p:cNvPicPr>
            <a:picLocks noChangeAspect="1"/>
          </p:cNvPicPr>
          <p:nvPr/>
        </p:nvPicPr>
        <p:blipFill>
          <a:blip r:embed="rId3"/>
          <a:stretch>
            <a:fillRect/>
          </a:stretch>
        </p:blipFill>
        <p:spPr>
          <a:xfrm>
            <a:off x="469777" y="3386006"/>
            <a:ext cx="8077200" cy="1044700"/>
          </a:xfrm>
          <a:prstGeom prst="rect">
            <a:avLst/>
          </a:prstGeom>
        </p:spPr>
      </p:pic>
    </p:spTree>
    <p:extLst>
      <p:ext uri="{BB962C8B-B14F-4D97-AF65-F5344CB8AC3E}">
        <p14:creationId xmlns:p14="http://schemas.microsoft.com/office/powerpoint/2010/main" val="187982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20847</TotalTime>
  <Words>1921</Words>
  <Application>Microsoft Office PowerPoint</Application>
  <PresentationFormat>On-screen Show (4:3)</PresentationFormat>
  <Paragraphs>332</Paragraphs>
  <Slides>61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Theme</vt:lpstr>
      <vt:lpstr>MEDITECH Expanse ED Provider Training</vt:lpstr>
      <vt:lpstr>Disclaimer</vt:lpstr>
      <vt:lpstr>Table of Contents</vt:lpstr>
      <vt:lpstr>Expanse Login</vt:lpstr>
      <vt:lpstr>MEDITECH Expanse</vt:lpstr>
      <vt:lpstr>Launching into Expanse Web</vt:lpstr>
      <vt:lpstr>Launching into Expanse Web</vt:lpstr>
      <vt:lpstr>Main Menu options Options vary based on access</vt:lpstr>
      <vt:lpstr>Redirect to Sign Queue</vt:lpstr>
      <vt:lpstr>Web ED Tracker</vt:lpstr>
      <vt:lpstr>Web ED Tracker View</vt:lpstr>
      <vt:lpstr>Home Screen navigation</vt:lpstr>
      <vt:lpstr>Navigation Bar Buttons</vt:lpstr>
      <vt:lpstr>Navigation Bar Buttons</vt:lpstr>
      <vt:lpstr>Provider Header</vt:lpstr>
      <vt:lpstr>Options</vt:lpstr>
      <vt:lpstr>Patient Search</vt:lpstr>
      <vt:lpstr>Tabs “Unassigned”</vt:lpstr>
      <vt:lpstr>Tabs “Unassigned”</vt:lpstr>
      <vt:lpstr>Signing up for Patient</vt:lpstr>
      <vt:lpstr>Disclaimer</vt:lpstr>
      <vt:lpstr>Tabs “My List”</vt:lpstr>
      <vt:lpstr>Tabs “My List”</vt:lpstr>
      <vt:lpstr>Order Result Indicator</vt:lpstr>
      <vt:lpstr>Additional Tabs</vt:lpstr>
      <vt:lpstr>Additional Functions</vt:lpstr>
      <vt:lpstr>Additional Functions</vt:lpstr>
      <vt:lpstr>Alternative View</vt:lpstr>
      <vt:lpstr>Alternative View</vt:lpstr>
      <vt:lpstr>Alternative View Incomplete Documents</vt:lpstr>
      <vt:lpstr>The Chart</vt:lpstr>
      <vt:lpstr>Chart Overview</vt:lpstr>
      <vt:lpstr>Summary Tab</vt:lpstr>
      <vt:lpstr>Widget Preferences</vt:lpstr>
      <vt:lpstr>Activity/Flowsheets/Health Mgmt</vt:lpstr>
      <vt:lpstr>History &amp; Problems/Administration/Other Clinical</vt:lpstr>
      <vt:lpstr>History &amp; Problems/Administration/Other Clinical</vt:lpstr>
      <vt:lpstr>History &amp; Problems/Administration/Other Clinical</vt:lpstr>
      <vt:lpstr>Diagnostics/Provider Notes/Nurse/Allied Health/Medications</vt:lpstr>
      <vt:lpstr>Diagnostics/Provider Notes/Nurse/Allied Health/Medications</vt:lpstr>
      <vt:lpstr>Diagnostics/Provider Notes/Nurse/Allied Health/Medications</vt:lpstr>
      <vt:lpstr>Diagnostics/Provider Notes/Nurse/Allied Health/Medications</vt:lpstr>
      <vt:lpstr>Reference Panel</vt:lpstr>
      <vt:lpstr>Reference Panel</vt:lpstr>
      <vt:lpstr>Chart Search</vt:lpstr>
      <vt:lpstr>Reference Panel Widgets</vt:lpstr>
      <vt:lpstr>Document</vt:lpstr>
      <vt:lpstr>Document</vt:lpstr>
      <vt:lpstr>Document</vt:lpstr>
      <vt:lpstr>Document</vt:lpstr>
      <vt:lpstr>Document</vt:lpstr>
      <vt:lpstr>Orders</vt:lpstr>
      <vt:lpstr>Orders</vt:lpstr>
      <vt:lpstr>Enter Orders</vt:lpstr>
      <vt:lpstr>Reconcile</vt:lpstr>
      <vt:lpstr>Transfer Routine By Admitting Provider</vt:lpstr>
      <vt:lpstr>Discharge</vt:lpstr>
      <vt:lpstr>Universal Discharge</vt:lpstr>
      <vt:lpstr>Universal Discharge</vt:lpstr>
      <vt:lpstr>Universal Discharge</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AMY</dc:creator>
  <cp:lastModifiedBy>Heaney, Glenn</cp:lastModifiedBy>
  <cp:revision>90</cp:revision>
  <dcterms:created xsi:type="dcterms:W3CDTF">2017-08-29T20:48:32Z</dcterms:created>
  <dcterms:modified xsi:type="dcterms:W3CDTF">2021-07-15T13:37:19Z</dcterms:modified>
</cp:coreProperties>
</file>